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4"/>
  </p:notesMasterIdLst>
  <p:sldIdLst>
    <p:sldId id="258" r:id="rId3"/>
    <p:sldId id="283" r:id="rId4"/>
    <p:sldId id="313" r:id="rId5"/>
    <p:sldId id="314" r:id="rId6"/>
    <p:sldId id="315" r:id="rId7"/>
    <p:sldId id="332" r:id="rId8"/>
    <p:sldId id="316" r:id="rId9"/>
    <p:sldId id="317" r:id="rId10"/>
    <p:sldId id="318" r:id="rId11"/>
    <p:sldId id="319" r:id="rId12"/>
    <p:sldId id="331" r:id="rId13"/>
    <p:sldId id="320" r:id="rId14"/>
    <p:sldId id="329" r:id="rId15"/>
    <p:sldId id="330" r:id="rId16"/>
    <p:sldId id="321" r:id="rId17"/>
    <p:sldId id="322" r:id="rId18"/>
    <p:sldId id="323" r:id="rId19"/>
    <p:sldId id="324" r:id="rId20"/>
    <p:sldId id="325" r:id="rId21"/>
    <p:sldId id="327" r:id="rId22"/>
    <p:sldId id="328" r:id="rId2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5D3"/>
    <a:srgbClr val="EFCACA"/>
    <a:srgbClr val="A58469"/>
    <a:srgbClr val="F05120"/>
    <a:srgbClr val="005C4A"/>
    <a:srgbClr val="579488"/>
    <a:srgbClr val="9DD526"/>
    <a:srgbClr val="FB3803"/>
    <a:srgbClr val="EF5361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7" autoAdjust="0"/>
    <p:restoredTop sz="88856" autoAdjust="0"/>
  </p:normalViewPr>
  <p:slideViewPr>
    <p:cSldViewPr>
      <p:cViewPr varScale="1">
        <p:scale>
          <a:sx n="116" d="100"/>
          <a:sy n="116" d="100"/>
        </p:scale>
        <p:origin x="822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FB6CB9-FC61-42C7-AB0E-E239B60C3C51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8EA237-A359-4CC0-951A-F3A14D13D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907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Teks</a:t>
            </a:r>
            <a:r>
              <a:rPr lang="en-US" dirty="0"/>
              <a:t> </a:t>
            </a:r>
            <a:r>
              <a:rPr lang="en-US" dirty="0" err="1"/>
              <a:t>warna</a:t>
            </a:r>
            <a:r>
              <a:rPr lang="en-US" dirty="0"/>
              <a:t> “PAI” </a:t>
            </a:r>
            <a:r>
              <a:rPr lang="en-US" dirty="0" err="1"/>
              <a:t>diubah</a:t>
            </a:r>
            <a:r>
              <a:rPr lang="en-US" baseline="0" dirty="0"/>
              <a:t> </a:t>
            </a:r>
            <a:r>
              <a:rPr lang="en-US" baseline="0" dirty="0" err="1"/>
              <a:t>sesuai</a:t>
            </a:r>
            <a:r>
              <a:rPr lang="en-US" baseline="0" dirty="0"/>
              <a:t> cover </a:t>
            </a:r>
            <a:r>
              <a:rPr lang="en-US" baseline="0" dirty="0" err="1"/>
              <a:t>dan</a:t>
            </a:r>
            <a:r>
              <a:rPr lang="en-US" baseline="0" dirty="0"/>
              <a:t> </a:t>
            </a:r>
            <a:r>
              <a:rPr lang="en-US" baseline="0" dirty="0" err="1"/>
              <a:t>tingkat</a:t>
            </a:r>
            <a:r>
              <a:rPr lang="en-US" baseline="0" dirty="0"/>
              <a:t> </a:t>
            </a:r>
            <a:r>
              <a:rPr lang="en-US" baseline="0" dirty="0" err="1"/>
              <a:t>kelas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38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099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280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3962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9203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F550FB-E1D1-6EED-9D3A-55FAAE9AB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2AD586-039C-FC44-049A-AE5503A869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E39AD4-9347-F66A-1F0E-9C8EBDA44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5213A-4ED7-47A6-A565-1B82D2F9D783}" type="datetimeFigureOut">
              <a:rPr lang="en-ID" smtClean="0"/>
              <a:t>15/07/2022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9D4DF8-1FCE-A408-1E82-DC3C4444C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41B17C-D084-9901-5B62-1AC9FEFE5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3D877-703A-458F-8A92-9E00601063F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12710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9789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5780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8729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181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278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169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781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7/15/2022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003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325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0"/>
            <a:ext cx="9141714" cy="5143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530.png"/><Relationship Id="rId3" Type="http://schemas.openxmlformats.org/officeDocument/2006/relationships/image" Target="../media/image47.png"/><Relationship Id="rId12" Type="http://schemas.openxmlformats.org/officeDocument/2006/relationships/image" Target="../media/image53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8.xml"/><Relationship Id="rId11" Type="http://schemas.openxmlformats.org/officeDocument/2006/relationships/image" Target="../media/image510.png"/><Relationship Id="rId10" Type="http://schemas.openxmlformats.org/officeDocument/2006/relationships/image" Target="../media/image20.png"/><Relationship Id="rId9" Type="http://schemas.openxmlformats.org/officeDocument/2006/relationships/image" Target="../media/image8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0.png"/><Relationship Id="rId13" Type="http://schemas.openxmlformats.org/officeDocument/2006/relationships/image" Target="../media/image56.png"/><Relationship Id="rId7" Type="http://schemas.openxmlformats.org/officeDocument/2006/relationships/image" Target="../media/image19.png"/><Relationship Id="rId12" Type="http://schemas.openxmlformats.org/officeDocument/2006/relationships/image" Target="../media/image100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8.xml"/><Relationship Id="rId11" Type="http://schemas.openxmlformats.org/officeDocument/2006/relationships/image" Target="../media/image55.png"/><Relationship Id="rId10" Type="http://schemas.openxmlformats.org/officeDocument/2006/relationships/image" Target="../media/image18.png"/><Relationship Id="rId9" Type="http://schemas.openxmlformats.org/officeDocument/2006/relationships/image" Target="../media/image20.png"/><Relationship Id="rId14" Type="http://schemas.openxmlformats.org/officeDocument/2006/relationships/image" Target="../media/image5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7" Type="http://schemas.openxmlformats.org/officeDocument/2006/relationships/image" Target="../media/image510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0.png"/><Relationship Id="rId11" Type="http://schemas.openxmlformats.org/officeDocument/2006/relationships/image" Target="../media/image61.png"/><Relationship Id="rId5" Type="http://schemas.openxmlformats.org/officeDocument/2006/relationships/image" Target="../media/image810.png"/><Relationship Id="rId10" Type="http://schemas.openxmlformats.org/officeDocument/2006/relationships/image" Target="../media/image600.png"/><Relationship Id="rId4" Type="http://schemas.openxmlformats.org/officeDocument/2006/relationships/image" Target="../media/image19.png"/><Relationship Id="rId9" Type="http://schemas.openxmlformats.org/officeDocument/2006/relationships/image" Target="../media/image59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810.png"/><Relationship Id="rId7" Type="http://schemas.openxmlformats.org/officeDocument/2006/relationships/image" Target="../media/image62.png"/><Relationship Id="rId12" Type="http://schemas.openxmlformats.org/officeDocument/2006/relationships/image" Target="../media/image6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3.png"/><Relationship Id="rId11" Type="http://schemas.openxmlformats.org/officeDocument/2006/relationships/image" Target="../media/image66.png"/><Relationship Id="rId5" Type="http://schemas.openxmlformats.org/officeDocument/2006/relationships/image" Target="../media/image59.png"/><Relationship Id="rId10" Type="http://schemas.openxmlformats.org/officeDocument/2006/relationships/image" Target="../media/image65.png"/><Relationship Id="rId4" Type="http://schemas.openxmlformats.org/officeDocument/2006/relationships/image" Target="../media/image57.png"/><Relationship Id="rId9" Type="http://schemas.openxmlformats.org/officeDocument/2006/relationships/image" Target="../media/image6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60.png"/><Relationship Id="rId7" Type="http://schemas.openxmlformats.org/officeDocument/2006/relationships/image" Target="../media/image770.png"/><Relationship Id="rId2" Type="http://schemas.openxmlformats.org/officeDocument/2006/relationships/image" Target="../media/image77.png"/><Relationship Id="rId16" Type="http://schemas.openxmlformats.org/officeDocument/2006/relationships/image" Target="../media/image79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10.png"/><Relationship Id="rId5" Type="http://schemas.openxmlformats.org/officeDocument/2006/relationships/image" Target="../media/image25.png"/><Relationship Id="rId15" Type="http://schemas.openxmlformats.org/officeDocument/2006/relationships/image" Target="../media/image80.png"/><Relationship Id="rId4" Type="http://schemas.openxmlformats.org/officeDocument/2006/relationships/image" Target="../media/image6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1.png"/><Relationship Id="rId7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20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5.png"/><Relationship Id="rId5" Type="http://schemas.openxmlformats.org/officeDocument/2006/relationships/image" Target="../media/image740.png"/><Relationship Id="rId4" Type="http://schemas.openxmlformats.org/officeDocument/2006/relationships/image" Target="../media/image7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6.png"/></Relationships>
</file>

<file path=ppt/slides/_rels/slide3.xml.rels><?xml version="1.0" encoding="UTF-8" standalone="yes"?>
<Relationships xmlns="http://schemas.openxmlformats.org/package/2006/relationships"><Relationship Id="rId18" Type="http://schemas.openxmlformats.org/officeDocument/2006/relationships/image" Target="../media/image110.png"/><Relationship Id="rId3" Type="http://schemas.openxmlformats.org/officeDocument/2006/relationships/image" Target="../media/image7.png"/><Relationship Id="rId17" Type="http://schemas.openxmlformats.org/officeDocument/2006/relationships/image" Target="../media/image12.png"/><Relationship Id="rId2" Type="http://schemas.openxmlformats.org/officeDocument/2006/relationships/image" Target="../media/image6.png"/><Relationship Id="rId16" Type="http://schemas.openxmlformats.org/officeDocument/2006/relationships/image" Target="../media/image11.png"/><Relationship Id="rId20" Type="http://schemas.openxmlformats.org/officeDocument/2006/relationships/image" Target="../media/image14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5" Type="http://schemas.openxmlformats.org/officeDocument/2006/relationships/image" Target="../media/image810.png"/><Relationship Id="rId19" Type="http://schemas.openxmlformats.org/officeDocument/2006/relationships/image" Target="../media/image13.png"/><Relationship Id="rId4" Type="http://schemas.openxmlformats.org/officeDocument/2006/relationships/image" Target="../media/image8.png"/><Relationship Id="rId14" Type="http://schemas.openxmlformats.org/officeDocument/2006/relationships/image" Target="../media/image7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13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12" Type="http://schemas.openxmlformats.org/officeDocument/2006/relationships/image" Target="../media/image1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10.png"/><Relationship Id="rId11" Type="http://schemas.openxmlformats.org/officeDocument/2006/relationships/image" Target="../media/image130.png"/><Relationship Id="rId5" Type="http://schemas.openxmlformats.org/officeDocument/2006/relationships/image" Target="../media/image16.png"/><Relationship Id="rId15" Type="http://schemas.openxmlformats.org/officeDocument/2006/relationships/image" Target="../media/image22.png"/><Relationship Id="rId10" Type="http://schemas.openxmlformats.org/officeDocument/2006/relationships/image" Target="../media/image18.png"/><Relationship Id="rId4" Type="http://schemas.openxmlformats.org/officeDocument/2006/relationships/image" Target="../media/image150.png"/><Relationship Id="rId9" Type="http://schemas.openxmlformats.org/officeDocument/2006/relationships/image" Target="../media/image110.png"/><Relationship Id="rId1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3.png"/><Relationship Id="rId7" Type="http://schemas.openxmlformats.org/officeDocument/2006/relationships/image" Target="../media/image2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10.png"/><Relationship Id="rId5" Type="http://schemas.openxmlformats.org/officeDocument/2006/relationships/image" Target="../media/image25.png"/><Relationship Id="rId10" Type="http://schemas.openxmlformats.org/officeDocument/2006/relationships/image" Target="../media/image18.png"/><Relationship Id="rId4" Type="http://schemas.openxmlformats.org/officeDocument/2006/relationships/image" Target="../media/image14.png"/><Relationship Id="rId9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6.png"/><Relationship Id="rId7" Type="http://schemas.openxmlformats.org/officeDocument/2006/relationships/image" Target="../media/image20.png"/><Relationship Id="rId12" Type="http://schemas.openxmlformats.org/officeDocument/2006/relationships/image" Target="../media/image13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10.png"/><Relationship Id="rId11" Type="http://schemas.openxmlformats.org/officeDocument/2006/relationships/image" Target="../media/image22.png"/><Relationship Id="rId5" Type="http://schemas.openxmlformats.org/officeDocument/2006/relationships/image" Target="../media/image25.png"/><Relationship Id="rId10" Type="http://schemas.openxmlformats.org/officeDocument/2006/relationships/image" Target="../media/image29.png"/><Relationship Id="rId9" Type="http://schemas.openxmlformats.org/officeDocument/2006/relationships/image" Target="../media/image28.png"/><Relationship Id="rId1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3.png"/><Relationship Id="rId18" Type="http://schemas.openxmlformats.org/officeDocument/2006/relationships/image" Target="../media/image38.png"/><Relationship Id="rId3" Type="http://schemas.openxmlformats.org/officeDocument/2006/relationships/image" Target="../media/image30.png"/><Relationship Id="rId21" Type="http://schemas.openxmlformats.org/officeDocument/2006/relationships/image" Target="../media/image41.png"/><Relationship Id="rId7" Type="http://schemas.openxmlformats.org/officeDocument/2006/relationships/image" Target="../media/image100.png"/><Relationship Id="rId12" Type="http://schemas.openxmlformats.org/officeDocument/2006/relationships/image" Target="../media/image32.png"/><Relationship Id="rId17" Type="http://schemas.openxmlformats.org/officeDocument/2006/relationships/image" Target="../media/image37.png"/><Relationship Id="rId2" Type="http://schemas.openxmlformats.org/officeDocument/2006/relationships/image" Target="../media/image6.png"/><Relationship Id="rId16" Type="http://schemas.openxmlformats.org/officeDocument/2006/relationships/image" Target="../media/image36.png"/><Relationship Id="rId20" Type="http://schemas.openxmlformats.org/officeDocument/2006/relationships/image" Target="../media/image4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90.png"/><Relationship Id="rId11" Type="http://schemas.openxmlformats.org/officeDocument/2006/relationships/image" Target="../media/image310.png"/><Relationship Id="rId5" Type="http://schemas.openxmlformats.org/officeDocument/2006/relationships/image" Target="../media/image810.png"/><Relationship Id="rId15" Type="http://schemas.openxmlformats.org/officeDocument/2006/relationships/image" Target="../media/image35.png"/><Relationship Id="rId23" Type="http://schemas.openxmlformats.org/officeDocument/2006/relationships/image" Target="../media/image370.png"/><Relationship Id="rId10" Type="http://schemas.openxmlformats.org/officeDocument/2006/relationships/image" Target="../media/image130.png"/><Relationship Id="rId19" Type="http://schemas.openxmlformats.org/officeDocument/2006/relationships/image" Target="../media/image39.png"/><Relationship Id="rId4" Type="http://schemas.openxmlformats.org/officeDocument/2006/relationships/image" Target="../media/image710.png"/><Relationship Id="rId9" Type="http://schemas.openxmlformats.org/officeDocument/2006/relationships/image" Target="../media/image300.png"/><Relationship Id="rId14" Type="http://schemas.openxmlformats.org/officeDocument/2006/relationships/image" Target="../media/image34.png"/><Relationship Id="rId22" Type="http://schemas.openxmlformats.org/officeDocument/2006/relationships/image" Target="../media/image4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5.png"/><Relationship Id="rId18" Type="http://schemas.openxmlformats.org/officeDocument/2006/relationships/image" Target="../media/image49.png"/><Relationship Id="rId3" Type="http://schemas.openxmlformats.org/officeDocument/2006/relationships/image" Target="../media/image19.png"/><Relationship Id="rId7" Type="http://schemas.openxmlformats.org/officeDocument/2006/relationships/image" Target="../media/image400.png"/><Relationship Id="rId12" Type="http://schemas.openxmlformats.org/officeDocument/2006/relationships/image" Target="../media/image430.png"/><Relationship Id="rId17" Type="http://schemas.openxmlformats.org/officeDocument/2006/relationships/image" Target="../media/image18.png"/><Relationship Id="rId2" Type="http://schemas.openxmlformats.org/officeDocument/2006/relationships/image" Target="../media/image30.png"/><Relationship Id="rId16" Type="http://schemas.openxmlformats.org/officeDocument/2006/relationships/image" Target="../media/image21.png"/><Relationship Id="rId20" Type="http://schemas.openxmlformats.org/officeDocument/2006/relationships/image" Target="../media/image4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0.png"/><Relationship Id="rId11" Type="http://schemas.openxmlformats.org/officeDocument/2006/relationships/image" Target="../media/image410.png"/><Relationship Id="rId5" Type="http://schemas.openxmlformats.org/officeDocument/2006/relationships/image" Target="../media/image20.png"/><Relationship Id="rId15" Type="http://schemas.openxmlformats.org/officeDocument/2006/relationships/image" Target="../media/image48.png"/><Relationship Id="rId10" Type="http://schemas.openxmlformats.org/officeDocument/2006/relationships/image" Target="../media/image130.png"/><Relationship Id="rId19" Type="http://schemas.openxmlformats.org/officeDocument/2006/relationships/image" Target="../media/image42.png"/><Relationship Id="rId4" Type="http://schemas.openxmlformats.org/officeDocument/2006/relationships/image" Target="../media/image810.png"/><Relationship Id="rId9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25.png"/><Relationship Id="rId7" Type="http://schemas.openxmlformats.org/officeDocument/2006/relationships/image" Target="../media/image1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0.png"/><Relationship Id="rId5" Type="http://schemas.openxmlformats.org/officeDocument/2006/relationships/image" Target="../media/image20.png"/><Relationship Id="rId4" Type="http://schemas.openxmlformats.org/officeDocument/2006/relationships/image" Target="../media/image8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" y="0"/>
            <a:ext cx="9132965" cy="5143500"/>
          </a:xfrm>
          <a:prstGeom prst="rect">
            <a:avLst/>
          </a:prstGeom>
        </p:spPr>
      </p:pic>
      <p:cxnSp>
        <p:nvCxnSpPr>
          <p:cNvPr id="9" name="直線コネクタ 9"/>
          <p:cNvCxnSpPr/>
          <p:nvPr/>
        </p:nvCxnSpPr>
        <p:spPr>
          <a:xfrm>
            <a:off x="3810000" y="2876550"/>
            <a:ext cx="4495775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10" name="タイトル 1"/>
          <p:cNvSpPr txBox="1">
            <a:spLocks/>
          </p:cNvSpPr>
          <p:nvPr/>
        </p:nvSpPr>
        <p:spPr>
          <a:xfrm>
            <a:off x="3520978" y="1194343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827159" y="2977351"/>
            <a:ext cx="2461508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UNTUK SMP/MTs KELAS VII</a:t>
            </a:r>
            <a:endParaRPr lang="id-ID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Cube 12"/>
          <p:cNvSpPr/>
          <p:nvPr/>
        </p:nvSpPr>
        <p:spPr>
          <a:xfrm>
            <a:off x="1251549" y="895351"/>
            <a:ext cx="2269429" cy="2971800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テキスト プレースホルダー 11"/>
          <p:cNvSpPr txBox="1">
            <a:spLocks/>
          </p:cNvSpPr>
          <p:nvPr/>
        </p:nvSpPr>
        <p:spPr>
          <a:xfrm>
            <a:off x="3657600" y="1876747"/>
            <a:ext cx="4495775" cy="718215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3200" b="1" dirty="0">
                <a:solidFill>
                  <a:srgbClr val="F05120"/>
                </a:solidFill>
                <a:cs typeface="Arial" pitchFamily="34" charset="0"/>
              </a:rPr>
              <a:t>MATEMATIKA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243" y="976271"/>
            <a:ext cx="2154295" cy="2890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710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Single Corner Rectangle 47">
            <a:extLst>
              <a:ext uri="{FF2B5EF4-FFF2-40B4-BE49-F238E27FC236}">
                <a16:creationId xmlns:a16="http://schemas.microsoft.com/office/drawing/2014/main" id="{3F19907B-514D-E0E0-2D86-D827132741AD}"/>
              </a:ext>
            </a:extLst>
          </p:cNvPr>
          <p:cNvSpPr/>
          <p:nvPr/>
        </p:nvSpPr>
        <p:spPr>
          <a:xfrm>
            <a:off x="152400" y="133350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r>
              <a:rPr lang="en-US" sz="1350" b="1" dirty="0">
                <a:solidFill>
                  <a:schemeClr val="tx1"/>
                </a:solidFill>
                <a:latin typeface="Arial Black" pitchFamily="34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641FDE8-67E4-769B-7D70-F000F43CDC00}"/>
                  </a:ext>
                </a:extLst>
              </p:cNvPr>
              <p:cNvSpPr txBox="1"/>
              <p:nvPr/>
            </p:nvSpPr>
            <p:spPr>
              <a:xfrm>
                <a:off x="181232" y="2310850"/>
                <a:ext cx="7817154" cy="19222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D" sz="1600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Akan </a:t>
                </a:r>
                <a:r>
                  <a:rPr lang="en-ID" sz="1600" dirty="0" err="1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dicari</a:t>
                </a:r>
                <a:r>
                  <a:rPr lang="en-ID" sz="1600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luas</a:t>
                </a:r>
                <a:r>
                  <a:rPr lang="en-ID" sz="1600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𝐴𝐵𝐶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merupakan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segitiga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sama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sisi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b="0" i="1" smtClean="0">
                        <a:latin typeface="Cambria Math" panose="02040503050406030204" pitchFamily="18" charset="0"/>
                      </a:rPr>
                      <m:t>𝐴𝐷</m:t>
                    </m:r>
                    <m:r>
                      <a:rPr lang="en-ID" sz="16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1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ID" sz="1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ID" sz="1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×10=5.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ID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Kemudian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cari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panjang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CD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teorema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Pythagoras: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ID" sz="1600" b="0" i="1" smtClean="0">
                        <a:latin typeface="Cambria Math" panose="02040503050406030204" pitchFamily="18" charset="0"/>
                      </a:rPr>
                      <m:t>𝐶𝐷</m:t>
                    </m:r>
                    <m:r>
                      <a:rPr lang="en-ID" sz="1600" b="0" i="1" smtClean="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ID" sz="1600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ID" sz="16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ID" sz="1600" b="0" i="1" smtClean="0">
                                <a:latin typeface="Cambria Math" panose="02040503050406030204" pitchFamily="18" charset="0"/>
                              </a:rPr>
                              <m:t>𝐴𝐶</m:t>
                            </m:r>
                          </m:e>
                          <m:sup>
                            <m:r>
                              <a:rPr lang="en-ID" sz="16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ID" sz="16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ID" sz="16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ID" sz="1600" b="0" i="1" smtClean="0">
                                <a:latin typeface="Cambria Math" panose="02040503050406030204" pitchFamily="18" charset="0"/>
                              </a:rPr>
                              <m:t>𝐴𝐷</m:t>
                            </m:r>
                          </m:e>
                          <m:sup>
                            <m:r>
                              <a:rPr lang="en-ID" sz="16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  <m:r>
                      <a:rPr lang="en-ID" sz="1600" b="0" i="1" smtClean="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ID" sz="1600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ID" sz="16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ID" sz="1600" b="0" i="1" smtClean="0">
                                <a:latin typeface="Cambria Math" panose="02040503050406030204" pitchFamily="18" charset="0"/>
                              </a:rPr>
                              <m:t>10</m:t>
                            </m:r>
                          </m:e>
                          <m:sup>
                            <m:r>
                              <a:rPr lang="en-ID" sz="16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ID" sz="16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ID" sz="16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ID" sz="1600" b="0" i="1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ID" sz="16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  <m:r>
                      <a:rPr lang="en-ID" sz="1600" i="1">
                        <a:latin typeface="Cambria Math" panose="02040503050406030204" pitchFamily="18" charset="0"/>
                      </a:rPr>
                      <m:t>=5</m:t>
                    </m:r>
                    <m:rad>
                      <m:radPr>
                        <m:degHide m:val="on"/>
                        <m:ctrlPr>
                          <a:rPr lang="en-ID" sz="16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ID" sz="1600" i="1"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Luas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segitiga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ID" sz="1600" b="0" i="0" smtClean="0">
                        <a:latin typeface="Cambria Math" panose="02040503050406030204" pitchFamily="18" charset="0"/>
                      </a:rPr>
                      <m:t>Luas</m:t>
                    </m:r>
                    <m:r>
                      <a:rPr lang="en-ID" sz="16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ID" sz="1600" b="0" i="0" smtClean="0">
                        <a:latin typeface="Cambria Math" panose="02040503050406030204" pitchFamily="18" charset="0"/>
                      </a:rPr>
                      <m:t>segitiga</m:t>
                    </m:r>
                    <m:r>
                      <a:rPr lang="en-ID" sz="16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1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ID" sz="1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ID" sz="1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×10×</m:t>
                    </m:r>
                    <m:r>
                      <a:rPr lang="en-ID" sz="1600" i="1">
                        <a:latin typeface="Cambria Math" panose="02040503050406030204" pitchFamily="18" charset="0"/>
                      </a:rPr>
                      <m:t>5</m:t>
                    </m:r>
                    <m:rad>
                      <m:radPr>
                        <m:degHide m:val="on"/>
                        <m:ctrlPr>
                          <a:rPr lang="en-ID" sz="16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ID" sz="1600" i="1"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rad>
                    <m:r>
                      <a:rPr lang="en-ID" sz="16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ID" sz="1600" b="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ID" sz="1600" i="1">
                        <a:latin typeface="Cambria Math" panose="02040503050406030204" pitchFamily="18" charset="0"/>
                      </a:rPr>
                      <m:t>5</m:t>
                    </m:r>
                    <m:rad>
                      <m:radPr>
                        <m:degHide m:val="on"/>
                        <m:ctrlPr>
                          <a:rPr lang="en-ID" sz="16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ID" sz="1600" i="1"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rad>
                    <m:sSup>
                      <m:sSupPr>
                        <m:ctrlPr>
                          <a:rPr lang="en-ID" sz="1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ID" sz="16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ID" sz="1600" b="0" i="0" smtClean="0">
                            <a:latin typeface="Cambria Math" panose="02040503050406030204" pitchFamily="18" charset="0"/>
                          </a:rPr>
                          <m:t>cm</m:t>
                        </m:r>
                      </m:e>
                      <m:sup>
                        <m:r>
                          <a:rPr lang="en-ID" sz="1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641FDE8-67E4-769B-7D70-F000F43CDC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232" y="2310850"/>
                <a:ext cx="7817154" cy="1922257"/>
              </a:xfrm>
              <a:prstGeom prst="rect">
                <a:avLst/>
              </a:prstGeom>
              <a:blipFill>
                <a:blip r:embed="rId2"/>
                <a:stretch>
                  <a:fillRect l="-4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Rectangle 10"/>
              <p:cNvSpPr/>
              <p:nvPr/>
            </p:nvSpPr>
            <p:spPr>
              <a:xfrm>
                <a:off x="125627" y="638895"/>
                <a:ext cx="7872759" cy="17543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Diketahui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prisma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segitiga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𝐴𝐵𝐶</m:t>
                    </m:r>
                    <m:r>
                      <a:rPr lang="en-ID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  <m:r>
                      <a:rPr lang="en-ID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𝐸𝐹𝐺</m:t>
                    </m:r>
                    <m:r>
                      <a:rPr lang="en-ID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alasnya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berbentuk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segitiga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sama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sisi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berukuran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10 </m:t>
                    </m:r>
                    <m:r>
                      <m:rPr>
                        <m:sty m:val="p"/>
                      </m:rPr>
                      <a:rPr lang="en-ID" i="0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cm</m:t>
                    </m:r>
                  </m:oMath>
                </a14:m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Jika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tinggi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prisma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20 </m:t>
                    </m:r>
                    <m:r>
                      <m:rPr>
                        <m:sty m:val="p"/>
                      </m:rPr>
                      <a:rPr lang="en-ID" i="0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cm</m:t>
                    </m:r>
                  </m:oMath>
                </a14:m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tentukan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 algn="just"/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 </a:t>
                </a:r>
                <a:r>
                  <a:rPr lang="en-ID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volume </a:t>
                </a:r>
                <a:r>
                  <a:rPr lang="en-ID" dirty="0" err="1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prisma</a:t>
                </a:r>
                <a:r>
                  <a:rPr lang="en-ID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  </a:t>
                </a:r>
                <a:endParaRPr lang="en-ID" dirty="0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b. </a:t>
                </a:r>
                <a:r>
                  <a:rPr lang="en-ID" dirty="0" err="1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luas</a:t>
                </a:r>
                <a:r>
                  <a:rPr lang="en-ID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permukaan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prisma</a:t>
                </a:r>
                <a:r>
                  <a:rPr lang="en-ID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ID" dirty="0" smtClean="0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/>
                <a:endParaRPr lang="en-ID" dirty="0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ID" b="1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Jawab:</a:t>
                </a:r>
                <a:endParaRPr lang="en-ID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627" y="638895"/>
                <a:ext cx="7872759" cy="1754326"/>
              </a:xfrm>
              <a:prstGeom prst="rect">
                <a:avLst/>
              </a:prstGeom>
              <a:blipFill>
                <a:blip r:embed="rId3"/>
                <a:stretch>
                  <a:fillRect l="-697" t="-2083" r="-620" b="-45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6" name="Group 15"/>
          <p:cNvGrpSpPr/>
          <p:nvPr/>
        </p:nvGrpSpPr>
        <p:grpSpPr>
          <a:xfrm>
            <a:off x="7239000" y="2240713"/>
            <a:ext cx="1629654" cy="1597391"/>
            <a:chOff x="76200" y="2119805"/>
            <a:chExt cx="1629654" cy="1597391"/>
          </a:xfrm>
        </p:grpSpPr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D1A7EE96-AB07-F9ED-ED0B-015F3C92CD41}"/>
                </a:ext>
              </a:extLst>
            </p:cNvPr>
            <p:cNvSpPr/>
            <p:nvPr/>
          </p:nvSpPr>
          <p:spPr>
            <a:xfrm>
              <a:off x="251264" y="2343083"/>
              <a:ext cx="1371600" cy="1143000"/>
            </a:xfrm>
            <a:prstGeom prst="triangl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B2866E97-2C1F-4A40-8F1D-5BC88ECF7656}"/>
                    </a:ext>
                  </a:extLst>
                </p:cNvPr>
                <p:cNvSpPr txBox="1"/>
                <p:nvPr/>
              </p:nvSpPr>
              <p:spPr>
                <a:xfrm>
                  <a:off x="76200" y="3480435"/>
                  <a:ext cx="350127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id="{B2866E97-2C1F-4A40-8F1D-5BC88ECF765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6200" y="3480435"/>
                  <a:ext cx="350127" cy="215444"/>
                </a:xfrm>
                <a:prstGeom prst="rect">
                  <a:avLst/>
                </a:prstGeom>
                <a:blipFill>
                  <a:blip r:embed="rId8"/>
                  <a:stretch>
                    <a:fillRect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30765AE7-F4DA-AD33-5307-966056F4C890}"/>
                    </a:ext>
                  </a:extLst>
                </p:cNvPr>
                <p:cNvSpPr txBox="1"/>
                <p:nvPr/>
              </p:nvSpPr>
              <p:spPr>
                <a:xfrm>
                  <a:off x="1580640" y="3480435"/>
                  <a:ext cx="125214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30765AE7-F4DA-AD33-5307-966056F4C89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80640" y="3480435"/>
                  <a:ext cx="125214" cy="215444"/>
                </a:xfrm>
                <a:prstGeom prst="rect">
                  <a:avLst/>
                </a:prstGeom>
                <a:blipFill>
                  <a:blip r:embed="rId9"/>
                  <a:stretch>
                    <a:fillRect l="-47619" r="-38095"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F8514276-7CD0-D131-6D90-BE761F12D10D}"/>
                    </a:ext>
                  </a:extLst>
                </p:cNvPr>
                <p:cNvSpPr txBox="1"/>
                <p:nvPr/>
              </p:nvSpPr>
              <p:spPr>
                <a:xfrm>
                  <a:off x="706382" y="2119805"/>
                  <a:ext cx="499535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F8514276-7CD0-D131-6D90-BE761F12D10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6382" y="2119805"/>
                  <a:ext cx="499535" cy="215444"/>
                </a:xfrm>
                <a:prstGeom prst="rect">
                  <a:avLst/>
                </a:prstGeom>
                <a:blipFill>
                  <a:blip r:embed="rId10"/>
                  <a:stretch>
                    <a:fillRect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C7C820A3-26E1-6CD8-196A-EB9C968DD879}"/>
                </a:ext>
              </a:extLst>
            </p:cNvPr>
            <p:cNvCxnSpPr>
              <a:cxnSpLocks/>
              <a:endCxn id="17" idx="3"/>
            </p:cNvCxnSpPr>
            <p:nvPr/>
          </p:nvCxnSpPr>
          <p:spPr>
            <a:xfrm>
              <a:off x="930048" y="2366534"/>
              <a:ext cx="7016" cy="1119549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5F26D6D5-FB2D-3BED-F1BC-A039A7A3B2D9}"/>
                    </a:ext>
                  </a:extLst>
                </p:cNvPr>
                <p:cNvSpPr txBox="1"/>
                <p:nvPr/>
              </p:nvSpPr>
              <p:spPr>
                <a:xfrm>
                  <a:off x="676275" y="3501752"/>
                  <a:ext cx="559750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5F26D6D5-FB2D-3BED-F1BC-A039A7A3B2D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6275" y="3501752"/>
                  <a:ext cx="559750" cy="215444"/>
                </a:xfrm>
                <a:prstGeom prst="rect">
                  <a:avLst/>
                </a:prstGeom>
                <a:blipFill>
                  <a:blip r:embed="rId11"/>
                  <a:stretch>
                    <a:fillRect b="-277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79AC6658-E211-653A-BC71-B86A536FDAD8}"/>
                    </a:ext>
                  </a:extLst>
                </p:cNvPr>
                <p:cNvSpPr txBox="1"/>
                <p:nvPr/>
              </p:nvSpPr>
              <p:spPr>
                <a:xfrm>
                  <a:off x="1027761" y="3210387"/>
                  <a:ext cx="439882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5 </m:t>
                        </m:r>
                        <m:r>
                          <m:rPr>
                            <m:sty m:val="p"/>
                          </m:rPr>
                          <a:rPr lang="en-ID" sz="1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cm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79AC6658-E211-653A-BC71-B86A536FDAD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27761" y="3210387"/>
                  <a:ext cx="439882" cy="307777"/>
                </a:xfrm>
                <a:prstGeom prst="rect">
                  <a:avLst/>
                </a:prstGeom>
                <a:blipFill>
                  <a:blip r:embed="rId12"/>
                  <a:stretch>
                    <a:fillRect r="-1388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7E24D7D9-2D32-9142-6609-038EFD9B64AC}"/>
                    </a:ext>
                  </a:extLst>
                </p:cNvPr>
                <p:cNvSpPr txBox="1"/>
                <p:nvPr/>
              </p:nvSpPr>
              <p:spPr>
                <a:xfrm rot="3488166">
                  <a:off x="966707" y="2645162"/>
                  <a:ext cx="798193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dirty="0" smtClean="0">
                            <a:solidFill>
                              <a:srgbClr val="231F2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ID" sz="1400" i="1" dirty="0" smtClean="0">
                            <a:solidFill>
                              <a:srgbClr val="231F2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0 </m:t>
                        </m:r>
                        <m:r>
                          <m:rPr>
                            <m:sty m:val="p"/>
                          </m:rPr>
                          <a:rPr lang="en-ID" sz="1400" i="0" dirty="0" smtClean="0">
                            <a:solidFill>
                              <a:srgbClr val="231F2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cm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7E24D7D9-2D32-9142-6609-038EFD9B64A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3488166">
                  <a:off x="966707" y="2645162"/>
                  <a:ext cx="798193" cy="307777"/>
                </a:xfrm>
                <a:prstGeom prst="rect">
                  <a:avLst/>
                </a:prstGeom>
                <a:blipFill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5" name="Arrow: Right 11">
            <a:extLst>
              <a:ext uri="{FF2B5EF4-FFF2-40B4-BE49-F238E27FC236}">
                <a16:creationId xmlns:a16="http://schemas.microsoft.com/office/drawing/2014/main" id="{6CDB8EAE-81D2-F245-835F-3FFD6BA7EC5A}"/>
              </a:ext>
            </a:extLst>
          </p:cNvPr>
          <p:cNvSpPr/>
          <p:nvPr/>
        </p:nvSpPr>
        <p:spPr>
          <a:xfrm>
            <a:off x="7391400" y="4173857"/>
            <a:ext cx="911177" cy="558807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dirty="0" smtClean="0"/>
              <a:t>Next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1383830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533400" y="1083355"/>
            <a:ext cx="2337130" cy="2819085"/>
            <a:chOff x="533400" y="1083355"/>
            <a:chExt cx="2337130" cy="281908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4B9A7EBD-4112-C2B8-A6CD-289A63891B5A}"/>
                    </a:ext>
                  </a:extLst>
                </p:cNvPr>
                <p:cNvSpPr txBox="1"/>
                <p:nvPr/>
              </p:nvSpPr>
              <p:spPr>
                <a:xfrm>
                  <a:off x="1488826" y="1083355"/>
                  <a:ext cx="499535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𝐺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4B9A7EBD-4112-C2B8-A6CD-289A63891B5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88826" y="1083355"/>
                  <a:ext cx="499535" cy="215444"/>
                </a:xfrm>
                <a:prstGeom prst="rect">
                  <a:avLst/>
                </a:prstGeom>
                <a:blipFill>
                  <a:blip r:embed="rId2"/>
                  <a:stretch>
                    <a:fillRect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0" name="Group 9"/>
            <p:cNvGrpSpPr/>
            <p:nvPr/>
          </p:nvGrpSpPr>
          <p:grpSpPr>
            <a:xfrm>
              <a:off x="533400" y="1352550"/>
              <a:ext cx="2337130" cy="2549890"/>
              <a:chOff x="177470" y="262262"/>
              <a:chExt cx="2800977" cy="3528688"/>
            </a:xfrm>
          </p:grpSpPr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D8FC5FEA-0321-EF41-F598-0D446B51CD20}"/>
                  </a:ext>
                </a:extLst>
              </p:cNvPr>
              <p:cNvSpPr/>
              <p:nvPr/>
            </p:nvSpPr>
            <p:spPr>
              <a:xfrm>
                <a:off x="502527" y="1003756"/>
                <a:ext cx="716673" cy="1828800"/>
              </a:xfrm>
              <a:prstGeom prst="rect">
                <a:avLst/>
              </a:prstGeom>
              <a:noFill/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731476E6-BB03-9D2E-A533-F678AAFA0A34}"/>
                  </a:ext>
                </a:extLst>
              </p:cNvPr>
              <p:cNvSpPr/>
              <p:nvPr/>
            </p:nvSpPr>
            <p:spPr>
              <a:xfrm>
                <a:off x="1219199" y="1003756"/>
                <a:ext cx="805317" cy="1828800"/>
              </a:xfrm>
              <a:prstGeom prst="rect">
                <a:avLst/>
              </a:prstGeom>
              <a:noFill/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64949F18-679F-9B60-B394-2FE8770FC3A5}"/>
                  </a:ext>
                </a:extLst>
              </p:cNvPr>
              <p:cNvSpPr/>
              <p:nvPr/>
            </p:nvSpPr>
            <p:spPr>
              <a:xfrm>
                <a:off x="2024518" y="1003756"/>
                <a:ext cx="685800" cy="1828800"/>
              </a:xfrm>
              <a:prstGeom prst="rect">
                <a:avLst/>
              </a:prstGeom>
              <a:noFill/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5" name="Isosceles Triangle 4">
                <a:extLst>
                  <a:ext uri="{FF2B5EF4-FFF2-40B4-BE49-F238E27FC236}">
                    <a16:creationId xmlns:a16="http://schemas.microsoft.com/office/drawing/2014/main" id="{26330D91-8ADD-9705-22F2-6580EA250F40}"/>
                  </a:ext>
                </a:extLst>
              </p:cNvPr>
              <p:cNvSpPr/>
              <p:nvPr/>
            </p:nvSpPr>
            <p:spPr>
              <a:xfrm>
                <a:off x="1219199" y="262262"/>
                <a:ext cx="805316" cy="742950"/>
              </a:xfrm>
              <a:prstGeom prst="triangle">
                <a:avLst/>
              </a:prstGeom>
              <a:noFill/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6" name="Isosceles Triangle 5">
                <a:extLst>
                  <a:ext uri="{FF2B5EF4-FFF2-40B4-BE49-F238E27FC236}">
                    <a16:creationId xmlns:a16="http://schemas.microsoft.com/office/drawing/2014/main" id="{6B3393E9-753F-4910-4C76-5B0D0ACB7321}"/>
                  </a:ext>
                </a:extLst>
              </p:cNvPr>
              <p:cNvSpPr/>
              <p:nvPr/>
            </p:nvSpPr>
            <p:spPr>
              <a:xfrm rot="10800000">
                <a:off x="1219200" y="2832556"/>
                <a:ext cx="805316" cy="742950"/>
              </a:xfrm>
              <a:prstGeom prst="triangle">
                <a:avLst/>
              </a:prstGeom>
              <a:noFill/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" name="TextBox 6">
                    <a:extLst>
                      <a:ext uri="{FF2B5EF4-FFF2-40B4-BE49-F238E27FC236}">
                        <a16:creationId xmlns:a16="http://schemas.microsoft.com/office/drawing/2014/main" id="{91176E40-9751-8A46-F793-4BFE9FF08715}"/>
                      </a:ext>
                    </a:extLst>
                  </p:cNvPr>
                  <p:cNvSpPr txBox="1"/>
                  <p:nvPr/>
                </p:nvSpPr>
                <p:spPr>
                  <a:xfrm>
                    <a:off x="1003683" y="2839533"/>
                    <a:ext cx="350127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7" name="TextBox 6">
                    <a:extLst>
                      <a:ext uri="{FF2B5EF4-FFF2-40B4-BE49-F238E27FC236}">
                        <a16:creationId xmlns:a16="http://schemas.microsoft.com/office/drawing/2014/main" id="{91176E40-9751-8A46-F793-4BFE9FF08715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03683" y="2839533"/>
                    <a:ext cx="350127" cy="215444"/>
                  </a:xfrm>
                  <a:prstGeom prst="rect">
                    <a:avLst/>
                  </a:prstGeom>
                  <a:blipFill>
                    <a:blip r:embed="rId7"/>
                    <a:stretch>
                      <a:fillRect b="-571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" name="TextBox 7">
                    <a:extLst>
                      <a:ext uri="{FF2B5EF4-FFF2-40B4-BE49-F238E27FC236}">
                        <a16:creationId xmlns:a16="http://schemas.microsoft.com/office/drawing/2014/main" id="{420B92A7-F031-5E91-5F3E-245637878394}"/>
                      </a:ext>
                    </a:extLst>
                  </p:cNvPr>
                  <p:cNvSpPr txBox="1"/>
                  <p:nvPr/>
                </p:nvSpPr>
                <p:spPr>
                  <a:xfrm>
                    <a:off x="2032936" y="2813506"/>
                    <a:ext cx="125214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8" name="TextBox 7">
                    <a:extLst>
                      <a:ext uri="{FF2B5EF4-FFF2-40B4-BE49-F238E27FC236}">
                        <a16:creationId xmlns:a16="http://schemas.microsoft.com/office/drawing/2014/main" id="{420B92A7-F031-5E91-5F3E-245637878394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032936" y="2813506"/>
                    <a:ext cx="125214" cy="215444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l="-47619" r="-38095" b="-571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" name="TextBox 8">
                    <a:extLst>
                      <a:ext uri="{FF2B5EF4-FFF2-40B4-BE49-F238E27FC236}">
                        <a16:creationId xmlns:a16="http://schemas.microsoft.com/office/drawing/2014/main" id="{62D5F16D-8146-EE50-836B-156C99C474AF}"/>
                      </a:ext>
                    </a:extLst>
                  </p:cNvPr>
                  <p:cNvSpPr txBox="1"/>
                  <p:nvPr/>
                </p:nvSpPr>
                <p:spPr>
                  <a:xfrm>
                    <a:off x="1339239" y="3575506"/>
                    <a:ext cx="499535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9" name="TextBox 8">
                    <a:extLst>
                      <a:ext uri="{FF2B5EF4-FFF2-40B4-BE49-F238E27FC236}">
                        <a16:creationId xmlns:a16="http://schemas.microsoft.com/office/drawing/2014/main" id="{62D5F16D-8146-EE50-836B-156C99C474AF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339239" y="3575506"/>
                    <a:ext cx="499535" cy="215444"/>
                  </a:xfrm>
                  <a:prstGeom prst="rect">
                    <a:avLst/>
                  </a:prstGeom>
                  <a:blipFill>
                    <a:blip r:embed="rId9"/>
                    <a:stretch>
                      <a:fillRect b="-571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1" name="TextBox 10">
                    <a:extLst>
                      <a:ext uri="{FF2B5EF4-FFF2-40B4-BE49-F238E27FC236}">
                        <a16:creationId xmlns:a16="http://schemas.microsoft.com/office/drawing/2014/main" id="{51272972-015F-9A3E-EF2D-323BE2434C6A}"/>
                      </a:ext>
                    </a:extLst>
                  </p:cNvPr>
                  <p:cNvSpPr txBox="1"/>
                  <p:nvPr/>
                </p:nvSpPr>
                <p:spPr>
                  <a:xfrm>
                    <a:off x="1131691" y="764802"/>
                    <a:ext cx="157917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11" name="TextBox 10">
                    <a:extLst>
                      <a:ext uri="{FF2B5EF4-FFF2-40B4-BE49-F238E27FC236}">
                        <a16:creationId xmlns:a16="http://schemas.microsoft.com/office/drawing/2014/main" id="{51272972-015F-9A3E-EF2D-323BE2434C6A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131691" y="764802"/>
                    <a:ext cx="157917" cy="215444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 l="-26923" r="-19231" b="-2778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2" name="TextBox 11">
                    <a:extLst>
                      <a:ext uri="{FF2B5EF4-FFF2-40B4-BE49-F238E27FC236}">
                        <a16:creationId xmlns:a16="http://schemas.microsoft.com/office/drawing/2014/main" id="{568F6B4C-FC15-F75D-2CE5-B2E8ECE58E5B}"/>
                      </a:ext>
                    </a:extLst>
                  </p:cNvPr>
                  <p:cNvSpPr txBox="1"/>
                  <p:nvPr/>
                </p:nvSpPr>
                <p:spPr>
                  <a:xfrm>
                    <a:off x="234446" y="787527"/>
                    <a:ext cx="499535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𝐺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12" name="TextBox 11">
                    <a:extLst>
                      <a:ext uri="{FF2B5EF4-FFF2-40B4-BE49-F238E27FC236}">
                        <a16:creationId xmlns:a16="http://schemas.microsoft.com/office/drawing/2014/main" id="{568F6B4C-FC15-F75D-2CE5-B2E8ECE58E5B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34446" y="787527"/>
                    <a:ext cx="499535" cy="215444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 b="-2778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" name="TextBox 12">
                    <a:extLst>
                      <a:ext uri="{FF2B5EF4-FFF2-40B4-BE49-F238E27FC236}">
                        <a16:creationId xmlns:a16="http://schemas.microsoft.com/office/drawing/2014/main" id="{A7095E9E-F53C-B4B0-F9C0-16F89C76B2C7}"/>
                      </a:ext>
                    </a:extLst>
                  </p:cNvPr>
                  <p:cNvSpPr txBox="1"/>
                  <p:nvPr/>
                </p:nvSpPr>
                <p:spPr>
                  <a:xfrm>
                    <a:off x="2095543" y="782595"/>
                    <a:ext cx="87484" cy="22116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𝐹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13" name="TextBox 12">
                    <a:extLst>
                      <a:ext uri="{FF2B5EF4-FFF2-40B4-BE49-F238E27FC236}">
                        <a16:creationId xmlns:a16="http://schemas.microsoft.com/office/drawing/2014/main" id="{A7095E9E-F53C-B4B0-F9C0-16F89C76B2C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095543" y="782595"/>
                    <a:ext cx="87484" cy="221161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 l="-71429" r="-100000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6" name="TextBox 15">
                    <a:extLst>
                      <a:ext uri="{FF2B5EF4-FFF2-40B4-BE49-F238E27FC236}">
                        <a16:creationId xmlns:a16="http://schemas.microsoft.com/office/drawing/2014/main" id="{90F386F5-796B-2914-B42B-849F3A671432}"/>
                      </a:ext>
                    </a:extLst>
                  </p:cNvPr>
                  <p:cNvSpPr txBox="1"/>
                  <p:nvPr/>
                </p:nvSpPr>
                <p:spPr>
                  <a:xfrm>
                    <a:off x="2478912" y="773067"/>
                    <a:ext cx="499535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𝐺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16" name="TextBox 15">
                    <a:extLst>
                      <a:ext uri="{FF2B5EF4-FFF2-40B4-BE49-F238E27FC236}">
                        <a16:creationId xmlns:a16="http://schemas.microsoft.com/office/drawing/2014/main" id="{90F386F5-796B-2914-B42B-849F3A67143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478912" y="773067"/>
                    <a:ext cx="499535" cy="215444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 b="-571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7" name="TextBox 16">
                    <a:extLst>
                      <a:ext uri="{FF2B5EF4-FFF2-40B4-BE49-F238E27FC236}">
                        <a16:creationId xmlns:a16="http://schemas.microsoft.com/office/drawing/2014/main" id="{A80A5953-9714-752F-325C-D514F9D801A1}"/>
                      </a:ext>
                    </a:extLst>
                  </p:cNvPr>
                  <p:cNvSpPr txBox="1"/>
                  <p:nvPr/>
                </p:nvSpPr>
                <p:spPr>
                  <a:xfrm>
                    <a:off x="177470" y="2782624"/>
                    <a:ext cx="499535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17" name="TextBox 16">
                    <a:extLst>
                      <a:ext uri="{FF2B5EF4-FFF2-40B4-BE49-F238E27FC236}">
                        <a16:creationId xmlns:a16="http://schemas.microsoft.com/office/drawing/2014/main" id="{A80A5953-9714-752F-325C-D514F9D801A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77470" y="2782624"/>
                    <a:ext cx="499535" cy="215444"/>
                  </a:xfrm>
                  <a:prstGeom prst="rect">
                    <a:avLst/>
                  </a:prstGeom>
                  <a:blipFill>
                    <a:blip r:embed="rId9"/>
                    <a:stretch>
                      <a:fillRect b="-2778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8" name="TextBox 17">
                    <a:extLst>
                      <a:ext uri="{FF2B5EF4-FFF2-40B4-BE49-F238E27FC236}">
                        <a16:creationId xmlns:a16="http://schemas.microsoft.com/office/drawing/2014/main" id="{A534A06D-12A4-05BF-1215-13E6F8ACA41F}"/>
                      </a:ext>
                    </a:extLst>
                  </p:cNvPr>
                  <p:cNvSpPr txBox="1"/>
                  <p:nvPr/>
                </p:nvSpPr>
                <p:spPr>
                  <a:xfrm>
                    <a:off x="2468968" y="2813506"/>
                    <a:ext cx="499535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18" name="TextBox 17">
                    <a:extLst>
                      <a:ext uri="{FF2B5EF4-FFF2-40B4-BE49-F238E27FC236}">
                        <a16:creationId xmlns:a16="http://schemas.microsoft.com/office/drawing/2014/main" id="{A534A06D-12A4-05BF-1215-13E6F8ACA41F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468968" y="2813506"/>
                    <a:ext cx="499535" cy="215444"/>
                  </a:xfrm>
                  <a:prstGeom prst="rect">
                    <a:avLst/>
                  </a:prstGeom>
                  <a:blipFill>
                    <a:blip r:embed="rId9"/>
                    <a:stretch>
                      <a:fillRect b="-571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656871F5-DB0B-5BCD-4500-891CE9E042B8}"/>
                  </a:ext>
                </a:extLst>
              </p:cNvPr>
              <p:cNvSpPr txBox="1"/>
              <p:nvPr/>
            </p:nvSpPr>
            <p:spPr>
              <a:xfrm>
                <a:off x="2910165" y="1221454"/>
                <a:ext cx="5672970" cy="28509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b. </a:t>
                </a:r>
                <a:r>
                  <a:rPr lang="en-ID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Untuk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mencari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luas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permukaan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kita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dapat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menggambarkan</a:t>
                </a: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</a:t>
                </a:r>
                <a:r>
                  <a:rPr lang="en-ID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jaring-jaringnya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terlebih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dahulu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Luas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permukaan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prisma</a:t>
                </a: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</a:t>
                </a:r>
                <a:r>
                  <a:rPr lang="en-ID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segitiga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terdiri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2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luas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segitiga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3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luas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persegi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panjang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</a:t>
                </a:r>
                <a:r>
                  <a:rPr lang="en-ID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Jadi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luas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permukaan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prisma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sebagai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berikut</a:t>
                </a:r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ID" sz="160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L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permukan</m:t>
                          </m:r>
                        </m:sub>
                      </m:sSub>
                      <m:r>
                        <a:rPr lang="en-US" sz="1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=2</m:t>
                      </m:r>
                      <m:d>
                        <m:dPr>
                          <m:ctrlPr>
                            <a:rPr lang="en-ID" sz="1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ID" sz="16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ID" sz="1600" b="0" i="0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L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ID" sz="1600" b="0" i="0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segitiga</m:t>
                              </m:r>
                              <m:r>
                                <a:rPr lang="en-ID" sz="1600" b="0" i="0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ID" sz="1600" b="0" i="0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sama</m:t>
                              </m:r>
                              <m:r>
                                <a:rPr lang="en-ID" sz="1600" b="0" i="0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ID" sz="1600" b="0" i="0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sisi</m:t>
                              </m:r>
                            </m:sub>
                          </m:sSub>
                        </m:e>
                      </m:d>
                      <m:r>
                        <a:rPr lang="en-ID" sz="1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+3</m:t>
                      </m:r>
                      <m:d>
                        <m:dPr>
                          <m:ctrlPr>
                            <a:rPr lang="en-ID" sz="1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ID" sz="16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ID" sz="1600" b="0" i="0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L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ID" sz="1600" b="0" i="0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persegi</m:t>
                              </m:r>
                              <m:r>
                                <a:rPr lang="en-ID" sz="1600" b="0" i="0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ID" sz="1600" b="0" i="0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panjang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ID" sz="16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1260475"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  </m:t>
                      </m:r>
                      <m:r>
                        <a:rPr lang="en-ID" sz="1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d>
                        <m:dPr>
                          <m:ctrlP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25</m:t>
                          </m:r>
                          <m:rad>
                            <m:radPr>
                              <m:degHide m:val="on"/>
                              <m:ctrlP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ID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e>
                          </m:rad>
                        </m:e>
                      </m:d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+3</m:t>
                      </m:r>
                      <m:d>
                        <m:dPr>
                          <m:ctrlP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10×20</m:t>
                          </m:r>
                        </m:e>
                      </m:d>
                    </m:oMath>
                  </m:oMathPara>
                </a14:m>
                <a:endParaRPr lang="en-ID" sz="160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1260475" algn="just">
                  <a:lnSpc>
                    <a:spcPct val="150000"/>
                  </a:lnSpc>
                </a:pPr>
                <a:r>
                  <a:rPr lang="en-ID" sz="1600" b="0" dirty="0" smtClean="0">
                    <a:cs typeface="Times New Roman" panose="02020603050405020304" pitchFamily="18" charset="0"/>
                  </a:rPr>
                  <a:t>   </a:t>
                </a:r>
                <a14:m>
                  <m:oMath xmlns:m="http://schemas.openxmlformats.org/officeDocument/2006/math">
                    <m:r>
                      <a:rPr lang="en-ID" sz="1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=(5</m:t>
                    </m:r>
                    <m:rad>
                      <m:radPr>
                        <m:degHide m:val="on"/>
                        <m:ctrlPr>
                          <a:rPr lang="en-ID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ID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  <m:r>
                      <a:rPr lang="en-ID" sz="1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+600)</m:t>
                    </m:r>
                    <m:sSup>
                      <m:sSupPr>
                        <m:ctrlPr>
                          <a:rPr lang="en-ID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ID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ID" sz="16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cm</m:t>
                        </m:r>
                      </m:e>
                      <m:sup>
                        <m:r>
                          <a:rPr lang="en-ID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</m:oMath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656871F5-DB0B-5BCD-4500-891CE9E042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0165" y="1221454"/>
                <a:ext cx="5672970" cy="2850973"/>
              </a:xfrm>
              <a:prstGeom prst="rect">
                <a:avLst/>
              </a:prstGeom>
              <a:blipFill>
                <a:blip r:embed="rId13"/>
                <a:stretch>
                  <a:fillRect l="-5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EADEEF44-295C-14B3-0411-0243EA7064A7}"/>
                  </a:ext>
                </a:extLst>
              </p:cNvPr>
              <p:cNvSpPr txBox="1"/>
              <p:nvPr/>
            </p:nvSpPr>
            <p:spPr>
              <a:xfrm>
                <a:off x="381000" y="143069"/>
                <a:ext cx="6095999" cy="613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D" sz="1600" b="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ID" sz="1600" b="0" dirty="0" smtClean="0">
                    <a:cs typeface="Times New Roman" panose="02020603050405020304" pitchFamily="18" charset="0"/>
                  </a:rPr>
                  <a:t>. </a:t>
                </a:r>
                <a14:m>
                  <m:oMath xmlns:m="http://schemas.openxmlformats.org/officeDocument/2006/math">
                    <m:r>
                      <a:rPr lang="en-US" sz="16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  </m:t>
                    </m:r>
                    <m:r>
                      <m:rPr>
                        <m:sty m:val="p"/>
                      </m:rPr>
                      <a:rPr lang="en-ID" sz="16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Volume</m:t>
                    </m:r>
                    <m:r>
                      <a:rPr lang="en-ID" sz="16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ID" sz="16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prisma</m:t>
                    </m:r>
                    <m:r>
                      <a:rPr lang="en-ID" sz="16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en-ID" sz="1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ID" sz="16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L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ID" sz="16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alas</m:t>
                        </m:r>
                      </m:sub>
                    </m:sSub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ID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𝑡</m:t>
                    </m:r>
                  </m:oMath>
                </a14:m>
                <a:endParaRPr lang="en-ID" sz="160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ID" sz="1600" i="1">
                          <a:latin typeface="Cambria Math" panose="02040503050406030204" pitchFamily="18" charset="0"/>
                        </a:rPr>
                        <m:t>25</m:t>
                      </m:r>
                      <m:rad>
                        <m:radPr>
                          <m:degHide m:val="on"/>
                          <m:ctrlPr>
                            <a:rPr lang="en-ID" sz="16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ID" sz="1600" i="1"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</m:rad>
                      <m:r>
                        <a:rPr lang="en-ID" sz="1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20=500</m:t>
                      </m:r>
                      <m:rad>
                        <m:radPr>
                          <m:degHide m:val="on"/>
                          <m:ctrlPr>
                            <a:rPr lang="en-ID" sz="16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ID" sz="1600" i="1"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</m:rad>
                      <m:sSup>
                        <m:sSupPr>
                          <m:ctrlPr>
                            <a:rPr lang="en-ID" sz="16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ID" sz="16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ID" sz="1600" i="0">
                              <a:latin typeface="Cambria Math" panose="02040503050406030204" pitchFamily="18" charset="0"/>
                            </a:rPr>
                            <m:t>cm</m:t>
                          </m:r>
                        </m:e>
                        <m:sup>
                          <m:r>
                            <a:rPr lang="en-ID" sz="16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ID" sz="1600" b="0" dirty="0">
                  <a:latin typeface="Times New Roman" panose="020206030504050203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EADEEF44-295C-14B3-0411-0243EA7064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143069"/>
                <a:ext cx="6095999" cy="613822"/>
              </a:xfrm>
              <a:prstGeom prst="rect">
                <a:avLst/>
              </a:prstGeom>
              <a:blipFill>
                <a:blip r:embed="rId14"/>
                <a:stretch>
                  <a:fillRect l="-601" t="-39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171754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BE68F3-33F0-EEA2-D4B2-597F2A32EB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71" y="78543"/>
            <a:ext cx="5380629" cy="96920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0B13D23-7B8D-2647-0693-113427519D48}"/>
              </a:ext>
            </a:extLst>
          </p:cNvPr>
          <p:cNvSpPr txBox="1"/>
          <p:nvPr/>
        </p:nvSpPr>
        <p:spPr>
          <a:xfrm>
            <a:off x="548185" y="355397"/>
            <a:ext cx="463341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9.6 Luas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Permukaan</a:t>
            </a:r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&amp; Volume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Limas</a:t>
            </a:r>
            <a:endParaRPr lang="en-US" sz="21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65D86F8F-4837-E4C4-6FC7-218A9A0EC8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6823" y="1066553"/>
            <a:ext cx="284513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079F389-72E5-4308-513D-A9B4D54294E6}"/>
              </a:ext>
            </a:extLst>
          </p:cNvPr>
          <p:cNvSpPr txBox="1"/>
          <p:nvPr/>
        </p:nvSpPr>
        <p:spPr>
          <a:xfrm>
            <a:off x="1607899" y="3154443"/>
            <a:ext cx="21243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Sumber</a:t>
            </a:r>
            <a:r>
              <a:rPr lang="en-ID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ID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www.shutterstock.com</a:t>
            </a:r>
            <a:endParaRPr lang="en-ID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DC445EA-CB4F-6A82-CD5F-84361D960948}"/>
              </a:ext>
            </a:extLst>
          </p:cNvPr>
          <p:cNvSpPr txBox="1"/>
          <p:nvPr/>
        </p:nvSpPr>
        <p:spPr>
          <a:xfrm>
            <a:off x="66641" y="3345346"/>
            <a:ext cx="4724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Piramida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Mesir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salah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satu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contoh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bentuk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limas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segi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empat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4006D34-CF92-1849-BA7E-EFBEB1A5422E}"/>
              </a:ext>
            </a:extLst>
          </p:cNvPr>
          <p:cNvSpPr/>
          <p:nvPr/>
        </p:nvSpPr>
        <p:spPr>
          <a:xfrm>
            <a:off x="4267200" y="1324604"/>
            <a:ext cx="4395906" cy="1600201"/>
          </a:xfrm>
          <a:prstGeom prst="roundRect">
            <a:avLst>
              <a:gd name="adj" fmla="val 18982"/>
            </a:avLst>
          </a:prstGeom>
          <a:solidFill>
            <a:schemeClr val="accent5">
              <a:lumMod val="20000"/>
              <a:lumOff val="80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t-BR" sz="17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Limas segi-</a:t>
            </a:r>
            <a:r>
              <a:rPr lang="pt-BR" sz="1700" i="1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pt-BR" sz="17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adalah </a:t>
            </a:r>
            <a:r>
              <a:rPr lang="pt-BR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benda yang mempunyai alas segi-</a:t>
            </a:r>
            <a:r>
              <a:rPr lang="pt-BR" sz="1700" i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pt-BR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satu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titik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puncak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serta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bidang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pembatas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lain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segitiga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salah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satu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titik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sudut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titik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puncak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dan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sisi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lainnya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7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terletak</a:t>
            </a:r>
            <a:r>
              <a:rPr lang="en-ID" sz="17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 alas.</a:t>
            </a:r>
            <a:endParaRPr lang="en-ID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Rectangle: Rounded Corners 10">
                <a:extLst>
                  <a:ext uri="{FF2B5EF4-FFF2-40B4-BE49-F238E27FC236}">
                    <a16:creationId xmlns:a16="http://schemas.microsoft.com/office/drawing/2014/main" id="{F39CCFCE-774B-11FB-251C-8F6A91D067AD}"/>
                  </a:ext>
                </a:extLst>
              </p:cNvPr>
              <p:cNvSpPr/>
              <p:nvPr/>
            </p:nvSpPr>
            <p:spPr>
              <a:xfrm>
                <a:off x="4572000" y="3799965"/>
                <a:ext cx="4114800" cy="701780"/>
              </a:xfrm>
              <a:prstGeom prst="round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ID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Volume</m:t>
                      </m:r>
                      <m:r>
                        <a:rPr lang="en-ID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ID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limas</m:t>
                      </m:r>
                      <m:r>
                        <a:rPr lang="en-ID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ID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ID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ID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ID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b>
                        <m:sSubPr>
                          <m:ctrlPr>
                            <a:rPr lang="en-ID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ID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L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ID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alas</m:t>
                          </m:r>
                        </m:sub>
                      </m:sSub>
                      <m:r>
                        <a:rPr lang="en-ID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m:rPr>
                          <m:sty m:val="p"/>
                        </m:rPr>
                        <a:rPr lang="en-ID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tinggi</m:t>
                      </m:r>
                    </m:oMath>
                  </m:oMathPara>
                </a14:m>
                <a:endParaRPr lang="en-ID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9" name="Rectangle: Rounded Corners 10">
                <a:extLst>
                  <a:ext uri="{FF2B5EF4-FFF2-40B4-BE49-F238E27FC236}">
                    <a16:creationId xmlns:a16="http://schemas.microsoft.com/office/drawing/2014/main" id="{F39CCFCE-774B-11FB-251C-8F6A91D067A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3799965"/>
                <a:ext cx="4114800" cy="701780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916878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50"/>
                            </p:stCondLst>
                            <p:childTnLst>
                              <p:par>
                                <p:cTn id="22" presetID="6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6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Single Corner Rectangle 47">
            <a:extLst>
              <a:ext uri="{FF2B5EF4-FFF2-40B4-BE49-F238E27FC236}">
                <a16:creationId xmlns:a16="http://schemas.microsoft.com/office/drawing/2014/main" id="{C82599A0-1C48-9BA0-33A8-99C93B68BDB7}"/>
              </a:ext>
            </a:extLst>
          </p:cNvPr>
          <p:cNvSpPr/>
          <p:nvPr/>
        </p:nvSpPr>
        <p:spPr>
          <a:xfrm>
            <a:off x="152400" y="133350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endParaRPr lang="en-US" sz="135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B0AEEAC5-6FF2-761E-470E-7A994752C87A}"/>
                  </a:ext>
                </a:extLst>
              </p:cNvPr>
              <p:cNvSpPr txBox="1"/>
              <p:nvPr/>
            </p:nvSpPr>
            <p:spPr>
              <a:xfrm>
                <a:off x="3061362" y="2475411"/>
                <a:ext cx="4419601" cy="15694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ID" sz="1600" b="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 Kita </a:t>
                </a:r>
                <a:r>
                  <a:rPr lang="en-ID" sz="1600" b="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ketahui</a:t>
                </a:r>
                <a:r>
                  <a:rPr lang="en-ID" sz="1600" b="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b="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bahwa</a:t>
                </a:r>
                <a:r>
                  <a:rPr lang="en-ID" sz="1600" b="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alas </a:t>
                </a:r>
                <a:r>
                  <a:rPr lang="en-ID" sz="1600" b="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berbentuk</a:t>
                </a:r>
                <a:r>
                  <a:rPr lang="en-ID" sz="1600" b="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b="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persegi</a:t>
                </a:r>
                <a:r>
                  <a:rPr lang="en-ID" sz="1600" b="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b="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endParaRPr lang="en-ID" sz="1600" b="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263525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ID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Volume</m:t>
                      </m:r>
                      <m:r>
                        <a:rPr lang="en-ID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ID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limas</m:t>
                      </m:r>
                      <m:r>
                        <a:rPr lang="en-ID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ID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ID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ID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ID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b>
                        <m:sSubPr>
                          <m:ctrlPr>
                            <a:rPr lang="en-ID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ID" sz="16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L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ID" sz="16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alas</m:t>
                          </m:r>
                        </m:sub>
                      </m:sSub>
                      <m:r>
                        <a:rPr lang="en-ID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m:rPr>
                          <m:sty m:val="p"/>
                        </m:rPr>
                        <a:rPr lang="en-ID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tinggi</m:t>
                      </m:r>
                    </m:oMath>
                  </m:oMathPara>
                </a14:m>
                <a:endParaRPr lang="en-ID" sz="1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152400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ID" sz="16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ID" sz="16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ID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ID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den>
                      </m:f>
                      <m:r>
                        <a:rPr lang="en-ID" sz="16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d>
                        <m:dPr>
                          <m:ctrlPr>
                            <a:rPr lang="en-ID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ID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10×10</m:t>
                          </m:r>
                        </m:e>
                      </m:d>
                      <m:r>
                        <a:rPr lang="en-ID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×15</m:t>
                      </m:r>
                    </m:oMath>
                  </m:oMathPara>
                </a14:m>
                <a:endParaRPr lang="en-ID" sz="1600" b="0" dirty="0">
                  <a:solidFill>
                    <a:schemeClr val="tx1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1524000"/>
                <a:r>
                  <a:rPr lang="en-ID" sz="1600" dirty="0" smtClean="0">
                    <a:solidFill>
                      <a:schemeClr val="tx1"/>
                    </a:solidFill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ID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500 </m:t>
                    </m:r>
                    <m:sSup>
                      <m:sSupPr>
                        <m:ctrlPr>
                          <a:rPr lang="en-ID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ID" sz="16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cm</m:t>
                        </m:r>
                      </m:e>
                      <m:sup>
                        <m:r>
                          <a:rPr lang="en-ID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</m:oMath>
                </a14:m>
                <a:endParaRPr lang="en-ID" sz="1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B0AEEAC5-6FF2-761E-470E-7A994752C8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1362" y="2475411"/>
                <a:ext cx="4419601" cy="1569469"/>
              </a:xfrm>
              <a:prstGeom prst="rect">
                <a:avLst/>
              </a:prstGeom>
              <a:blipFill>
                <a:blip r:embed="rId2"/>
                <a:stretch>
                  <a:fillRect l="-690" t="-11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2" name="Group 41"/>
          <p:cNvGrpSpPr/>
          <p:nvPr/>
        </p:nvGrpSpPr>
        <p:grpSpPr>
          <a:xfrm>
            <a:off x="914400" y="2340016"/>
            <a:ext cx="2122248" cy="2095632"/>
            <a:chOff x="264404" y="2103194"/>
            <a:chExt cx="2122248" cy="2095632"/>
          </a:xfrm>
        </p:grpSpPr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1B6833DA-8202-84B1-5110-F65829F8322E}"/>
                </a:ext>
              </a:extLst>
            </p:cNvPr>
            <p:cNvSpPr/>
            <p:nvPr/>
          </p:nvSpPr>
          <p:spPr>
            <a:xfrm>
              <a:off x="511903" y="3176154"/>
              <a:ext cx="1524000" cy="886361"/>
            </a:xfrm>
            <a:prstGeom prst="parallelogram">
              <a:avLst>
                <a:gd name="adj" fmla="val 60106"/>
              </a:avLst>
            </a:prstGeom>
            <a:noFill/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AC1DEFF0-10B3-86F6-7280-C6A943C3F9E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3903" y="2299855"/>
              <a:ext cx="76200" cy="1338695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F05E6798-B865-656D-672F-E2AEC6AD7E13}"/>
                </a:ext>
              </a:extLst>
            </p:cNvPr>
            <p:cNvCxnSpPr/>
            <p:nvPr/>
          </p:nvCxnSpPr>
          <p:spPr>
            <a:xfrm flipH="1">
              <a:off x="1045303" y="2299855"/>
              <a:ext cx="304800" cy="87629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96CACA1F-4F25-4579-2082-B097B2E5EDC4}"/>
                </a:ext>
              </a:extLst>
            </p:cNvPr>
            <p:cNvCxnSpPr>
              <a:endCxn id="18" idx="1"/>
            </p:cNvCxnSpPr>
            <p:nvPr/>
          </p:nvCxnSpPr>
          <p:spPr>
            <a:xfrm>
              <a:off x="1350103" y="2299855"/>
              <a:ext cx="149635" cy="178187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6459E85-FAEB-D50D-80B2-76B7780F9C28}"/>
                </a:ext>
              </a:extLst>
            </p:cNvPr>
            <p:cNvCxnSpPr/>
            <p:nvPr/>
          </p:nvCxnSpPr>
          <p:spPr>
            <a:xfrm>
              <a:off x="1350103" y="2302184"/>
              <a:ext cx="685800" cy="87397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4" name="Group 33"/>
            <p:cNvGrpSpPr/>
            <p:nvPr/>
          </p:nvGrpSpPr>
          <p:grpSpPr>
            <a:xfrm>
              <a:off x="264404" y="2294989"/>
              <a:ext cx="1085701" cy="1903837"/>
              <a:chOff x="256474" y="2299855"/>
              <a:chExt cx="1085701" cy="1903837"/>
            </a:xfrm>
          </p:grpSpPr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941953C0-03EA-B40B-1313-691D4463AAB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0059" y="2299855"/>
                <a:ext cx="842116" cy="176266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7" name="TextBox 16">
                    <a:extLst>
                      <a:ext uri="{FF2B5EF4-FFF2-40B4-BE49-F238E27FC236}">
                        <a16:creationId xmlns:a16="http://schemas.microsoft.com/office/drawing/2014/main" id="{B7E3E5DB-617F-A992-0D1E-A027E28E9527}"/>
                      </a:ext>
                    </a:extLst>
                  </p:cNvPr>
                  <p:cNvSpPr txBox="1"/>
                  <p:nvPr/>
                </p:nvSpPr>
                <p:spPr>
                  <a:xfrm>
                    <a:off x="256474" y="3988248"/>
                    <a:ext cx="350127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17" name="TextBox 16">
                    <a:extLst>
                      <a:ext uri="{FF2B5EF4-FFF2-40B4-BE49-F238E27FC236}">
                        <a16:creationId xmlns:a16="http://schemas.microsoft.com/office/drawing/2014/main" id="{B7E3E5DB-617F-A992-0D1E-A027E28E952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56474" y="3988248"/>
                    <a:ext cx="350127" cy="215444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b="-571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77FEE095-F853-4EE8-BD70-1B63C5BAE435}"/>
                    </a:ext>
                  </a:extLst>
                </p:cNvPr>
                <p:cNvSpPr txBox="1"/>
                <p:nvPr/>
              </p:nvSpPr>
              <p:spPr>
                <a:xfrm>
                  <a:off x="1499738" y="3974009"/>
                  <a:ext cx="154243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77FEE095-F853-4EE8-BD70-1B63C5BAE43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99738" y="3974009"/>
                  <a:ext cx="154243" cy="215444"/>
                </a:xfrm>
                <a:prstGeom prst="rect">
                  <a:avLst/>
                </a:prstGeom>
                <a:blipFill>
                  <a:blip r:embed="rId5"/>
                  <a:stretch>
                    <a:fillRect l="-28000" r="-28000"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53325B9A-B6AE-36C2-258E-4A436B0A81A8}"/>
                    </a:ext>
                  </a:extLst>
                </p:cNvPr>
                <p:cNvSpPr txBox="1"/>
                <p:nvPr/>
              </p:nvSpPr>
              <p:spPr>
                <a:xfrm>
                  <a:off x="1887117" y="3093362"/>
                  <a:ext cx="499535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53325B9A-B6AE-36C2-258E-4A436B0A81A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87117" y="3093362"/>
                  <a:ext cx="499535" cy="215444"/>
                </a:xfrm>
                <a:prstGeom prst="rect">
                  <a:avLst/>
                </a:prstGeom>
                <a:blipFill>
                  <a:blip r:embed="rId6"/>
                  <a:stretch>
                    <a:fillRect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32E3FA2B-163F-C922-22CA-45B66C6BC080}"/>
                    </a:ext>
                  </a:extLst>
                </p:cNvPr>
                <p:cNvSpPr txBox="1"/>
                <p:nvPr/>
              </p:nvSpPr>
              <p:spPr>
                <a:xfrm>
                  <a:off x="819298" y="3009901"/>
                  <a:ext cx="559750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32E3FA2B-163F-C922-22CA-45B66C6BC08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19298" y="3009901"/>
                  <a:ext cx="559750" cy="215444"/>
                </a:xfrm>
                <a:prstGeom prst="rect">
                  <a:avLst/>
                </a:prstGeom>
                <a:blipFill>
                  <a:blip r:embed="rId7"/>
                  <a:stretch>
                    <a:fillRect b="-277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9F3438FF-D10C-B95F-062E-0947F69C5B43}"/>
                    </a:ext>
                  </a:extLst>
                </p:cNvPr>
                <p:cNvSpPr txBox="1"/>
                <p:nvPr/>
              </p:nvSpPr>
              <p:spPr>
                <a:xfrm>
                  <a:off x="1162708" y="2103194"/>
                  <a:ext cx="450991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9F3438FF-D10C-B95F-062E-0947F69C5B4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62708" y="2103194"/>
                  <a:ext cx="450991" cy="215444"/>
                </a:xfrm>
                <a:prstGeom prst="rect">
                  <a:avLst/>
                </a:prstGeom>
                <a:blipFill>
                  <a:blip r:embed="rId8"/>
                  <a:stretch>
                    <a:fillRect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E67E148E-471F-D785-E2BB-13C99D55F216}"/>
                    </a:ext>
                  </a:extLst>
                </p:cNvPr>
                <p:cNvSpPr txBox="1"/>
                <p:nvPr/>
              </p:nvSpPr>
              <p:spPr>
                <a:xfrm>
                  <a:off x="707063" y="3868308"/>
                  <a:ext cx="479354" cy="27699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10 </m:t>
                        </m:r>
                        <m:r>
                          <a:rPr lang="en-ID" sz="120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𝑐𝑚</m:t>
                        </m:r>
                        <m:r>
                          <a:rPr lang="en-ID" sz="120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E67E148E-471F-D785-E2BB-13C99D55F21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7063" y="3868308"/>
                  <a:ext cx="479354" cy="276999"/>
                </a:xfrm>
                <a:prstGeom prst="rect">
                  <a:avLst/>
                </a:prstGeom>
                <a:blipFill>
                  <a:blip r:embed="rId9"/>
                  <a:stretch>
                    <a:fillRect r="-1282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C6807CBA-6990-42E2-9B99-FDF1EE9E91B0}"/>
                    </a:ext>
                  </a:extLst>
                </p:cNvPr>
                <p:cNvSpPr txBox="1"/>
                <p:nvPr/>
              </p:nvSpPr>
              <p:spPr>
                <a:xfrm rot="16200000">
                  <a:off x="1012920" y="3045229"/>
                  <a:ext cx="449505" cy="27699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15 </m:t>
                        </m:r>
                        <m:r>
                          <m:rPr>
                            <m:sty m:val="p"/>
                          </m:rPr>
                          <a:rPr lang="en-ID" sz="1200" i="0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cm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C6807CBA-6990-42E2-9B99-FDF1EE9E91B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1012920" y="3045229"/>
                  <a:ext cx="449505" cy="276999"/>
                </a:xfrm>
                <a:prstGeom prst="rect">
                  <a:avLst/>
                </a:prstGeom>
                <a:blipFill>
                  <a:blip r:embed="rId10"/>
                  <a:stretch>
                    <a:fillRect t="-1891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EDA7429-0529-7688-8655-51233E6B4863}"/>
                </a:ext>
              </a:extLst>
            </p:cNvPr>
            <p:cNvCxnSpPr>
              <a:cxnSpLocks/>
              <a:endCxn id="4" idx="2"/>
            </p:cNvCxnSpPr>
            <p:nvPr/>
          </p:nvCxnSpPr>
          <p:spPr>
            <a:xfrm flipV="1">
              <a:off x="1273903" y="3619335"/>
              <a:ext cx="495622" cy="19215"/>
            </a:xfrm>
            <a:prstGeom prst="line">
              <a:avLst/>
            </a:prstGeom>
            <a:ln w="9525" cap="flat" cmpd="sng" algn="ctr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3E3FBF6B-4220-699F-1967-A27F387BE49B}"/>
                </a:ext>
              </a:extLst>
            </p:cNvPr>
            <p:cNvCxnSpPr>
              <a:endCxn id="4" idx="2"/>
            </p:cNvCxnSpPr>
            <p:nvPr/>
          </p:nvCxnSpPr>
          <p:spPr>
            <a:xfrm>
              <a:off x="1350103" y="2313121"/>
              <a:ext cx="419422" cy="1306214"/>
            </a:xfrm>
            <a:prstGeom prst="line">
              <a:avLst/>
            </a:prstGeom>
            <a:ln w="9525" cap="flat" cmpd="sng" algn="ctr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192412" y="585690"/>
                <a:ext cx="7884788" cy="17543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Diketahui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limas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𝑃</m:t>
                    </m:r>
                    <m:r>
                      <a:rPr lang="en-ID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  <m:r>
                      <a:rPr lang="en-ID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𝐴𝐵𝐶𝐷</m:t>
                    </m:r>
                    <m:r>
                      <a:rPr lang="en-ID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mempunyai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alas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berbentk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persegi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dngan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panjang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rusuk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10 </m:t>
                    </m:r>
                    <m:r>
                      <m:rPr>
                        <m:sty m:val="p"/>
                      </m:rPr>
                      <a:rPr lang="en-ID" i="0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cm</m:t>
                    </m:r>
                    <m:r>
                      <a:rPr lang="en-ID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dan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tinggi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15 </m:t>
                    </m:r>
                    <m:r>
                      <m:rPr>
                        <m:sty m:val="p"/>
                      </m:rPr>
                      <a:rPr lang="en-ID" i="0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cm</m:t>
                    </m:r>
                  </m:oMath>
                </a14:m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Titik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merupakan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titik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puncak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limas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</a:p>
              <a:p>
                <a:pPr marL="342900" indent="-342900" algn="just">
                  <a:buAutoNum type="alphaLcPeriod"/>
                </a:pP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Tentukan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volume limas </a:t>
                </a:r>
                <a14:m>
                  <m:oMath xmlns:m="http://schemas.openxmlformats.org/officeDocument/2006/math">
                    <m:r>
                      <a:rPr lang="en-ID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𝑃</m:t>
                    </m:r>
                    <m:r>
                      <a:rPr lang="en-ID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  <m:r>
                      <a:rPr lang="en-ID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𝐴𝐵𝐶𝐷</m:t>
                    </m:r>
                  </m:oMath>
                </a14:m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342900" indent="-342900" algn="just">
                  <a:buAutoNum type="alphaLcPeriod"/>
                </a:pP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Tentukan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luas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permukaan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limas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𝑃</m:t>
                    </m:r>
                    <m:r>
                      <a:rPr lang="en-ID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  <m:r>
                      <a:rPr lang="en-ID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𝐴𝐵𝐶𝐷</m:t>
                    </m:r>
                  </m:oMath>
                </a14:m>
                <a:r>
                  <a:rPr lang="en-ID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algn="just"/>
                <a:endParaRPr lang="en-ID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ID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Jawab:</a:t>
                </a: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2412" y="585690"/>
                <a:ext cx="7884788" cy="1754326"/>
              </a:xfrm>
              <a:prstGeom prst="rect">
                <a:avLst/>
              </a:prstGeom>
              <a:blipFill>
                <a:blip r:embed="rId11"/>
                <a:stretch>
                  <a:fillRect l="-696" t="-1736" r="-619" b="-45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Arrow: Right 11">
            <a:extLst>
              <a:ext uri="{FF2B5EF4-FFF2-40B4-BE49-F238E27FC236}">
                <a16:creationId xmlns:a16="http://schemas.microsoft.com/office/drawing/2014/main" id="{6CDB8EAE-81D2-F245-835F-3FFD6BA7EC5A}"/>
              </a:ext>
            </a:extLst>
          </p:cNvPr>
          <p:cNvSpPr/>
          <p:nvPr/>
        </p:nvSpPr>
        <p:spPr>
          <a:xfrm>
            <a:off x="7391400" y="4173857"/>
            <a:ext cx="911177" cy="558807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dirty="0" smtClean="0"/>
              <a:t>Next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1625774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5E21069-D1A9-51D6-131D-6E0C7488027B}"/>
              </a:ext>
            </a:extLst>
          </p:cNvPr>
          <p:cNvSpPr txBox="1"/>
          <p:nvPr/>
        </p:nvSpPr>
        <p:spPr>
          <a:xfrm>
            <a:off x="163314" y="152680"/>
            <a:ext cx="7543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Untuk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menghitung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luas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permukaan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limas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kita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gambaran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jaring-jaring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limas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tersebut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228600" y="595887"/>
            <a:ext cx="2413233" cy="2418279"/>
            <a:chOff x="898553" y="520895"/>
            <a:chExt cx="3036661" cy="3193924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B26EABB-2EF1-CAA8-F7E3-F675232173CD}"/>
                </a:ext>
              </a:extLst>
            </p:cNvPr>
            <p:cNvSpPr/>
            <p:nvPr/>
          </p:nvSpPr>
          <p:spPr>
            <a:xfrm>
              <a:off x="2133600" y="1809750"/>
              <a:ext cx="609600" cy="609600"/>
            </a:xfrm>
            <a:prstGeom prst="rect">
              <a:avLst/>
            </a:prstGeom>
            <a:noFill/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Isosceles Triangle 3">
              <a:extLst>
                <a:ext uri="{FF2B5EF4-FFF2-40B4-BE49-F238E27FC236}">
                  <a16:creationId xmlns:a16="http://schemas.microsoft.com/office/drawing/2014/main" id="{CC992E70-35F5-A3E1-4C80-3A150E8EF7B5}"/>
                </a:ext>
              </a:extLst>
            </p:cNvPr>
            <p:cNvSpPr/>
            <p:nvPr/>
          </p:nvSpPr>
          <p:spPr>
            <a:xfrm>
              <a:off x="2133600" y="742950"/>
              <a:ext cx="609600" cy="1066800"/>
            </a:xfrm>
            <a:prstGeom prst="triangle">
              <a:avLst>
                <a:gd name="adj" fmla="val 47727"/>
              </a:avLst>
            </a:prstGeom>
            <a:noFill/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5" name="Isosceles Triangle 4">
              <a:extLst>
                <a:ext uri="{FF2B5EF4-FFF2-40B4-BE49-F238E27FC236}">
                  <a16:creationId xmlns:a16="http://schemas.microsoft.com/office/drawing/2014/main" id="{B44D111A-C458-9FC9-2B35-4E914920A8F7}"/>
                </a:ext>
              </a:extLst>
            </p:cNvPr>
            <p:cNvSpPr/>
            <p:nvPr/>
          </p:nvSpPr>
          <p:spPr>
            <a:xfrm rot="16200000">
              <a:off x="1295399" y="1581150"/>
              <a:ext cx="609600" cy="1066800"/>
            </a:xfrm>
            <a:prstGeom prst="triangle">
              <a:avLst>
                <a:gd name="adj" fmla="val 47727"/>
              </a:avLst>
            </a:prstGeom>
            <a:noFill/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6" name="Isosceles Triangle 5">
              <a:extLst>
                <a:ext uri="{FF2B5EF4-FFF2-40B4-BE49-F238E27FC236}">
                  <a16:creationId xmlns:a16="http://schemas.microsoft.com/office/drawing/2014/main" id="{CFFAE489-49C9-B41D-1DC0-780E2231384D}"/>
                </a:ext>
              </a:extLst>
            </p:cNvPr>
            <p:cNvSpPr/>
            <p:nvPr/>
          </p:nvSpPr>
          <p:spPr>
            <a:xfrm rot="10800000">
              <a:off x="2133600" y="2419350"/>
              <a:ext cx="609600" cy="1066800"/>
            </a:xfrm>
            <a:prstGeom prst="triangle">
              <a:avLst>
                <a:gd name="adj" fmla="val 47727"/>
              </a:avLst>
            </a:prstGeom>
            <a:noFill/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7" name="Isosceles Triangle 6">
              <a:extLst>
                <a:ext uri="{FF2B5EF4-FFF2-40B4-BE49-F238E27FC236}">
                  <a16:creationId xmlns:a16="http://schemas.microsoft.com/office/drawing/2014/main" id="{51DCBC74-3778-B888-15BA-794C30C995FB}"/>
                </a:ext>
              </a:extLst>
            </p:cNvPr>
            <p:cNvSpPr/>
            <p:nvPr/>
          </p:nvSpPr>
          <p:spPr>
            <a:xfrm rot="5400000">
              <a:off x="2971800" y="1581150"/>
              <a:ext cx="609600" cy="1066800"/>
            </a:xfrm>
            <a:prstGeom prst="triangle">
              <a:avLst>
                <a:gd name="adj" fmla="val 47727"/>
              </a:avLst>
            </a:prstGeom>
            <a:noFill/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E6304A1E-44BD-E6E5-E9D2-7793A02FBC68}"/>
                    </a:ext>
                  </a:extLst>
                </p:cNvPr>
                <p:cNvSpPr txBox="1"/>
                <p:nvPr/>
              </p:nvSpPr>
              <p:spPr>
                <a:xfrm>
                  <a:off x="1913209" y="2406127"/>
                  <a:ext cx="350127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E6304A1E-44BD-E6E5-E9D2-7793A02FBC6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13209" y="2406127"/>
                  <a:ext cx="350127" cy="215444"/>
                </a:xfrm>
                <a:prstGeom prst="rect">
                  <a:avLst/>
                </a:prstGeom>
                <a:blipFill>
                  <a:blip r:embed="rId2"/>
                  <a:stretch>
                    <a:fillRect b="-882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AA669F63-E6B3-667B-495F-1A2B44A8F41A}"/>
                    </a:ext>
                  </a:extLst>
                </p:cNvPr>
                <p:cNvSpPr txBox="1"/>
                <p:nvPr/>
              </p:nvSpPr>
              <p:spPr>
                <a:xfrm>
                  <a:off x="2743199" y="2406127"/>
                  <a:ext cx="125214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AA669F63-E6B3-667B-495F-1A2B44A8F41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43199" y="2406127"/>
                  <a:ext cx="125214" cy="215444"/>
                </a:xfrm>
                <a:prstGeom prst="rect">
                  <a:avLst/>
                </a:prstGeom>
                <a:blipFill>
                  <a:blip r:embed="rId3"/>
                  <a:stretch>
                    <a:fillRect l="-50000" r="-45000" b="-882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82297B6A-9E5F-33B6-5B8C-4D288CE892FC}"/>
                    </a:ext>
                  </a:extLst>
                </p:cNvPr>
                <p:cNvSpPr txBox="1"/>
                <p:nvPr/>
              </p:nvSpPr>
              <p:spPr>
                <a:xfrm>
                  <a:off x="2600359" y="1561607"/>
                  <a:ext cx="499535" cy="21544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82297B6A-9E5F-33B6-5B8C-4D288CE892F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00359" y="1561607"/>
                  <a:ext cx="499535" cy="215443"/>
                </a:xfrm>
                <a:prstGeom prst="rect">
                  <a:avLst/>
                </a:prstGeom>
                <a:blipFill>
                  <a:blip r:embed="rId4"/>
                  <a:stretch>
                    <a:fillRect b="-3703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E222C08E-E1D5-4C49-E911-DD4E432236C4}"/>
                    </a:ext>
                  </a:extLst>
                </p:cNvPr>
                <p:cNvSpPr txBox="1"/>
                <p:nvPr/>
              </p:nvSpPr>
              <p:spPr>
                <a:xfrm>
                  <a:off x="1760733" y="1588046"/>
                  <a:ext cx="559750" cy="21544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E222C08E-E1D5-4C49-E911-DD4E432236C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60733" y="1588046"/>
                  <a:ext cx="559750" cy="215443"/>
                </a:xfrm>
                <a:prstGeom prst="rect">
                  <a:avLst/>
                </a:prstGeom>
                <a:blipFill>
                  <a:blip r:embed="rId5"/>
                  <a:stretch>
                    <a:fillRect b="-3703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88B48571-2683-1586-C8E8-FD2FE2336C4C}"/>
                    </a:ext>
                  </a:extLst>
                </p:cNvPr>
                <p:cNvSpPr txBox="1"/>
                <p:nvPr/>
              </p:nvSpPr>
              <p:spPr>
                <a:xfrm>
                  <a:off x="3810000" y="2006828"/>
                  <a:ext cx="125214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88B48571-2683-1586-C8E8-FD2FE2336C4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10000" y="2006828"/>
                  <a:ext cx="125214" cy="215444"/>
                </a:xfrm>
                <a:prstGeom prst="rect">
                  <a:avLst/>
                </a:prstGeom>
                <a:blipFill>
                  <a:blip r:embed="rId6"/>
                  <a:stretch>
                    <a:fillRect l="-45000" r="-45000" b="-882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8EB6B6C6-5D27-5942-6B54-58CDBACE3005}"/>
                    </a:ext>
                  </a:extLst>
                </p:cNvPr>
                <p:cNvSpPr txBox="1"/>
                <p:nvPr/>
              </p:nvSpPr>
              <p:spPr>
                <a:xfrm>
                  <a:off x="2375792" y="520895"/>
                  <a:ext cx="125214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8EB6B6C6-5D27-5942-6B54-58CDBACE300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75792" y="520895"/>
                  <a:ext cx="125214" cy="215444"/>
                </a:xfrm>
                <a:prstGeom prst="rect">
                  <a:avLst/>
                </a:prstGeom>
                <a:blipFill>
                  <a:blip r:embed="rId6"/>
                  <a:stretch>
                    <a:fillRect l="-45000" r="-45000" b="-882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611A8B51-27FF-943F-C06B-BA5310DA36C2}"/>
                    </a:ext>
                  </a:extLst>
                </p:cNvPr>
                <p:cNvSpPr txBox="1"/>
                <p:nvPr/>
              </p:nvSpPr>
              <p:spPr>
                <a:xfrm>
                  <a:off x="2414373" y="3499375"/>
                  <a:ext cx="125214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611A8B51-27FF-943F-C06B-BA5310DA36C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14373" y="3499375"/>
                  <a:ext cx="125214" cy="215444"/>
                </a:xfrm>
                <a:prstGeom prst="rect">
                  <a:avLst/>
                </a:prstGeom>
                <a:blipFill>
                  <a:blip r:embed="rId6"/>
                  <a:stretch>
                    <a:fillRect l="-42857" r="-38095" b="-882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65B4D61B-26EF-FD3F-61B4-67665E8143CC}"/>
                    </a:ext>
                  </a:extLst>
                </p:cNvPr>
                <p:cNvSpPr txBox="1"/>
                <p:nvPr/>
              </p:nvSpPr>
              <p:spPr>
                <a:xfrm>
                  <a:off x="898553" y="2013004"/>
                  <a:ext cx="125215" cy="21544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65B4D61B-26EF-FD3F-61B4-67665E8143C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98553" y="2013004"/>
                  <a:ext cx="125215" cy="215443"/>
                </a:xfrm>
                <a:prstGeom prst="rect">
                  <a:avLst/>
                </a:prstGeom>
                <a:blipFill>
                  <a:blip r:embed="rId7"/>
                  <a:stretch>
                    <a:fillRect l="-62500" r="-68750" b="-3703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3" name="Group 22"/>
          <p:cNvGrpSpPr/>
          <p:nvPr/>
        </p:nvGrpSpPr>
        <p:grpSpPr>
          <a:xfrm>
            <a:off x="1482975" y="2604597"/>
            <a:ext cx="1021474" cy="1319250"/>
            <a:chOff x="891735" y="3091994"/>
            <a:chExt cx="1021474" cy="1319250"/>
          </a:xfrm>
        </p:grpSpPr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7A3160EE-AC8A-C3F1-0A41-04AFD55A3DE5}"/>
                </a:ext>
              </a:extLst>
            </p:cNvPr>
            <p:cNvSpPr/>
            <p:nvPr/>
          </p:nvSpPr>
          <p:spPr>
            <a:xfrm>
              <a:off x="1162354" y="3091994"/>
              <a:ext cx="609600" cy="1066800"/>
            </a:xfrm>
            <a:prstGeom prst="triangle">
              <a:avLst>
                <a:gd name="adj" fmla="val 47727"/>
              </a:avLst>
            </a:prstGeom>
            <a:noFill/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5FBCA7BE-90F5-8730-8E19-43BCE85771FA}"/>
                    </a:ext>
                  </a:extLst>
                </p:cNvPr>
                <p:cNvSpPr txBox="1"/>
                <p:nvPr/>
              </p:nvSpPr>
              <p:spPr>
                <a:xfrm>
                  <a:off x="891735" y="4029592"/>
                  <a:ext cx="350127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5FBCA7BE-90F5-8730-8E19-43BCE85771F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91735" y="4029592"/>
                  <a:ext cx="350127" cy="215444"/>
                </a:xfrm>
                <a:prstGeom prst="rect">
                  <a:avLst/>
                </a:prstGeom>
                <a:blipFill>
                  <a:blip r:embed="rId8"/>
                  <a:stretch>
                    <a:fillRect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937E9F15-4BBC-121B-EC68-4A24142AC147}"/>
                    </a:ext>
                  </a:extLst>
                </p:cNvPr>
                <p:cNvSpPr txBox="1"/>
                <p:nvPr/>
              </p:nvSpPr>
              <p:spPr>
                <a:xfrm>
                  <a:off x="1787995" y="4057301"/>
                  <a:ext cx="125214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937E9F15-4BBC-121B-EC68-4A24142AC14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87995" y="4057301"/>
                  <a:ext cx="125214" cy="215444"/>
                </a:xfrm>
                <a:prstGeom prst="rect">
                  <a:avLst/>
                </a:prstGeom>
                <a:blipFill>
                  <a:blip r:embed="rId3"/>
                  <a:stretch>
                    <a:fillRect l="-47619" r="-38095"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5E8C363B-0F5C-055E-C69B-B0F5072B5E2F}"/>
                </a:ext>
              </a:extLst>
            </p:cNvPr>
            <p:cNvCxnSpPr>
              <a:stCxn id="17" idx="0"/>
              <a:endCxn id="17" idx="3"/>
            </p:cNvCxnSpPr>
            <p:nvPr/>
          </p:nvCxnSpPr>
          <p:spPr>
            <a:xfrm>
              <a:off x="1453298" y="3091994"/>
              <a:ext cx="0" cy="1066800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F349F505-CB85-15ED-6E30-FB2461281E54}"/>
                    </a:ext>
                  </a:extLst>
                </p:cNvPr>
                <p:cNvSpPr txBox="1"/>
                <p:nvPr/>
              </p:nvSpPr>
              <p:spPr>
                <a:xfrm>
                  <a:off x="1050001" y="4134245"/>
                  <a:ext cx="466048" cy="27699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  <m:r>
                          <a:rPr lang="en-US" sz="1200" b="0" i="0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ID" sz="1200" i="0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cm</m:t>
                        </m:r>
                        <m:r>
                          <a:rPr lang="en-ID" sz="120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F349F505-CB85-15ED-6E30-FB2461281E5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50001" y="4134245"/>
                  <a:ext cx="466048" cy="276999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1963D159-7A0A-5B7A-1852-777033F3D416}"/>
                    </a:ext>
                  </a:extLst>
                </p:cNvPr>
                <p:cNvSpPr txBox="1"/>
                <p:nvPr/>
              </p:nvSpPr>
              <p:spPr>
                <a:xfrm rot="16200000">
                  <a:off x="1163092" y="3699121"/>
                  <a:ext cx="484388" cy="27699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20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15 </m:t>
                        </m:r>
                        <m:r>
                          <m:rPr>
                            <m:sty m:val="p"/>
                          </m:rPr>
                          <a:rPr lang="en-ID" sz="1200" i="0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cm</m:t>
                        </m:r>
                      </m:oMath>
                    </m:oMathPara>
                  </a14:m>
                  <a:endParaRPr lang="en-ID" sz="1200" dirty="0"/>
                </a:p>
              </p:txBody>
            </p:sp>
          </mc:Choice>
          <mc:Fallback xmlns=""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1963D159-7A0A-5B7A-1852-777033F3D41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1163092" y="3699121"/>
                  <a:ext cx="484388" cy="276999"/>
                </a:xfrm>
                <a:prstGeom prst="rect">
                  <a:avLst/>
                </a:prstGeom>
                <a:blipFill>
                  <a:blip r:embed="rId10"/>
                  <a:stretch>
                    <a:fillRect t="-1012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Rectangle 24"/>
              <p:cNvSpPr/>
              <p:nvPr/>
            </p:nvSpPr>
            <p:spPr>
              <a:xfrm>
                <a:off x="4038600" y="1600187"/>
                <a:ext cx="4572000" cy="1024063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600" i="1">
                          <a:latin typeface="Cambria Math" panose="02040503050406030204" pitchFamily="18" charset="0"/>
                        </a:rPr>
                        <m:t>𝑃𝐴</m:t>
                      </m:r>
                      <m:r>
                        <a:rPr lang="en-ID" sz="1600" i="1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ID" sz="16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ID" sz="16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ID" sz="1600" i="1">
                                  <a:latin typeface="Cambria Math" panose="02040503050406030204" pitchFamily="18" charset="0"/>
                                </a:rPr>
                                <m:t>15</m:t>
                              </m:r>
                            </m:e>
                            <m:sup>
                              <m:r>
                                <a:rPr lang="en-ID" sz="16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ID" sz="1600" i="1">
                              <a:latin typeface="Cambria Math" panose="02040503050406030204" pitchFamily="18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ID" sz="16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ID" sz="1600" i="1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sup>
                              <m:r>
                                <a:rPr lang="en-ID" sz="16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en-ID" sz="1600" i="1">
                          <a:latin typeface="Cambria Math" panose="02040503050406030204" pitchFamily="18" charset="0"/>
                        </a:rPr>
                        <m:t>=5</m:t>
                      </m:r>
                      <m:rad>
                        <m:radPr>
                          <m:degHide m:val="on"/>
                          <m:ctrlPr>
                            <a:rPr lang="en-ID" sz="16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ID" sz="1600" i="1">
                              <a:latin typeface="Cambria Math" panose="02040503050406030204" pitchFamily="18" charset="0"/>
                            </a:rPr>
                            <m:t>10</m:t>
                          </m:r>
                        </m:e>
                      </m:rad>
                      <m:r>
                        <a:rPr lang="en-ID" sz="1600" i="1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ID" sz="1600" i="1" dirty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ID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ID" sz="1600" i="0">
                            <a:latin typeface="Cambria Math" panose="02040503050406030204" pitchFamily="18" charset="0"/>
                          </a:rPr>
                          <m:t>L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ID" sz="1600" i="0">
                            <a:latin typeface="Cambria Math" panose="02040503050406030204" pitchFamily="18" charset="0"/>
                          </a:rPr>
                          <m:t>sisi</m:t>
                        </m:r>
                        <m:r>
                          <a:rPr lang="en-ID" sz="1600" i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ID" sz="1600" i="0">
                            <a:latin typeface="Cambria Math" panose="02040503050406030204" pitchFamily="18" charset="0"/>
                          </a:rPr>
                          <m:t>tegak</m:t>
                        </m:r>
                      </m:sub>
                    </m:sSub>
                    <m:r>
                      <a:rPr lang="en-ID" sz="16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16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16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ID" sz="1600" i="1" dirty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ID" sz="1600" i="1" dirty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ID" sz="16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×10×5</m:t>
                    </m:r>
                    <m:rad>
                      <m:radPr>
                        <m:degHide m:val="on"/>
                        <m:ctrlPr>
                          <a:rPr lang="en-ID" sz="16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ID" sz="16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e>
                    </m:rad>
                    <m:r>
                      <a:rPr lang="en-ID" sz="16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=25</m:t>
                    </m:r>
                    <m:rad>
                      <m:radPr>
                        <m:degHide m:val="on"/>
                        <m:ctrlPr>
                          <a:rPr lang="en-ID" sz="16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ID" sz="16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e>
                    </m:rad>
                    <m:r>
                      <a:rPr lang="en-ID" sz="16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en-ID" sz="16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ID" sz="16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cm</m:t>
                        </m:r>
                      </m:e>
                      <m:sup>
                        <m:r>
                          <a:rPr lang="en-ID" sz="16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ID" dirty="0">
                  <a:ea typeface="Cambria Math" panose="02040503050406030204" pitchFamily="18" charset="0"/>
                </a:endParaRPr>
              </a:p>
              <a:p>
                <a:endParaRPr lang="en-ID" dirty="0"/>
              </a:p>
            </p:txBody>
          </p:sp>
        </mc:Choice>
        <mc:Fallback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8600" y="1600187"/>
                <a:ext cx="4572000" cy="1024063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Rectangle: Rounded Corners 8">
            <a:extLst>
              <a:ext uri="{FF2B5EF4-FFF2-40B4-BE49-F238E27FC236}">
                <a16:creationId xmlns:a16="http://schemas.microsoft.com/office/drawing/2014/main" id="{A4AC9B98-1355-498C-A082-04391403BD33}"/>
              </a:ext>
            </a:extLst>
          </p:cNvPr>
          <p:cNvSpPr/>
          <p:nvPr/>
        </p:nvSpPr>
        <p:spPr>
          <a:xfrm>
            <a:off x="3581400" y="596871"/>
            <a:ext cx="5199258" cy="765245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Perhatikan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bahwa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terdapat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empat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segitiga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sama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kaki.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Oleh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karena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itu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kita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harus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menghitung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panjang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PA.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Rectangle 15"/>
              <p:cNvSpPr/>
              <p:nvPr/>
            </p:nvSpPr>
            <p:spPr>
              <a:xfrm>
                <a:off x="3361629" y="2637562"/>
                <a:ext cx="5638800" cy="18004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ID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Telah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diperoleh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luas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sisi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tegak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pada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limas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tersebut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sehingga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dapat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dicari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luas</a:t>
                </a:r>
                <a:r>
                  <a:rPr lang="en-ID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permukaannya</a:t>
                </a:r>
                <a:r>
                  <a:rPr lang="en-ID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algn="just"/>
                <a:endParaRPr lang="en-ID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ID" sz="1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16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            </m:t>
                          </m:r>
                          <m:r>
                            <a:rPr lang="en-US" sz="1600" b="0" i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   </m:t>
                          </m:r>
                          <m:r>
                            <m:rPr>
                              <m:sty m:val="p"/>
                            </m:rPr>
                            <a:rPr lang="en-ID" sz="16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L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ID" sz="16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permukaan</m:t>
                          </m:r>
                        </m:sub>
                      </m:sSub>
                      <m:r>
                        <a:rPr lang="en-ID" sz="16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ID" sz="1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ID" sz="1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  <m:r>
                            <a:rPr lang="en-ID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×</m:t>
                          </m:r>
                          <m:sSub>
                            <m:sSubPr>
                              <m:ctrlPr>
                                <a:rPr lang="en-ID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ID" sz="160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L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ID" sz="160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sisi</m:t>
                              </m:r>
                              <m:r>
                                <a:rPr lang="en-ID" sz="160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ID" sz="160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tegak</m:t>
                              </m:r>
                            </m:sub>
                          </m:sSub>
                        </m:e>
                      </m:d>
                      <m:r>
                        <a:rPr lang="en-ID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ID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ID" sz="160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L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ID" sz="160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alas</m:t>
                          </m:r>
                        </m:sub>
                      </m:sSub>
                    </m:oMath>
                  </m:oMathPara>
                </a14:m>
                <a:endParaRPr lang="en-ID" sz="160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1703388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6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ID" sz="1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ID" sz="1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  <m:r>
                            <a:rPr lang="en-ID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×25</m:t>
                          </m:r>
                          <m:rad>
                            <m:radPr>
                              <m:degHide m:val="on"/>
                              <m:ctrlPr>
                                <a:rPr lang="en-ID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ID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10</m:t>
                              </m:r>
                            </m:e>
                          </m:rad>
                        </m:e>
                      </m:d>
                      <m:r>
                        <a:rPr lang="en-ID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d>
                        <m:dPr>
                          <m:ctrlPr>
                            <a:rPr lang="en-ID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ID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10×10</m:t>
                          </m:r>
                        </m:e>
                      </m:d>
                    </m:oMath>
                  </m:oMathPara>
                </a14:m>
                <a:endParaRPr lang="en-ID" sz="160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1703388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6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ID" sz="1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ID" sz="1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100</m:t>
                          </m:r>
                          <m:rad>
                            <m:radPr>
                              <m:degHide m:val="on"/>
                              <m:ctrlPr>
                                <a:rPr lang="en-ID" sz="16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ID" sz="16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10</m:t>
                              </m:r>
                            </m:e>
                          </m:rad>
                          <m:r>
                            <a:rPr lang="en-ID" sz="1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  100</m:t>
                          </m:r>
                        </m:e>
                      </m:d>
                      <m:r>
                        <a:rPr lang="en-ID" sz="16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sSup>
                        <m:sSupPr>
                          <m:ctrlPr>
                            <a:rPr lang="en-ID" sz="1600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ID" sz="1600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cm</m:t>
                          </m:r>
                        </m:e>
                        <m:sup>
                          <m:r>
                            <a:rPr lang="en-ID" sz="1600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1629" y="2637562"/>
                <a:ext cx="5638800" cy="1800429"/>
              </a:xfrm>
              <a:prstGeom prst="rect">
                <a:avLst/>
              </a:prstGeom>
              <a:blipFill>
                <a:blip r:embed="rId12"/>
                <a:stretch>
                  <a:fillRect l="-865" t="-2034" r="-9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490964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10F701C-7BD2-F937-4E3B-2B09850DB5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71" y="70305"/>
            <a:ext cx="2160273" cy="96920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C427DF3-30A4-5ED4-8426-717241AB6846}"/>
              </a:ext>
            </a:extLst>
          </p:cNvPr>
          <p:cNvSpPr txBox="1"/>
          <p:nvPr/>
        </p:nvSpPr>
        <p:spPr>
          <a:xfrm>
            <a:off x="304800" y="355397"/>
            <a:ext cx="1676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9.7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Tabung</a:t>
            </a:r>
            <a:endParaRPr lang="en-US" sz="21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77778" y="1247286"/>
            <a:ext cx="4787133" cy="2874040"/>
            <a:chOff x="121186" y="1211992"/>
            <a:chExt cx="4787133" cy="2874040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47BD3345-2856-96FB-D1D2-CF0173ADCC03}"/>
                </a:ext>
              </a:extLst>
            </p:cNvPr>
            <p:cNvCxnSpPr>
              <a:cxnSpLocks/>
            </p:cNvCxnSpPr>
            <p:nvPr/>
          </p:nvCxnSpPr>
          <p:spPr>
            <a:xfrm>
              <a:off x="1444752" y="1211992"/>
              <a:ext cx="0" cy="2675607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Group 7"/>
            <p:cNvGrpSpPr/>
            <p:nvPr/>
          </p:nvGrpSpPr>
          <p:grpSpPr>
            <a:xfrm>
              <a:off x="121186" y="1563894"/>
              <a:ext cx="4787133" cy="2522138"/>
              <a:chOff x="-192777" y="1324604"/>
              <a:chExt cx="5298177" cy="2954745"/>
            </a:xfrm>
          </p:grpSpPr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5B9FC262-B347-5599-13B9-F249D9E170A5}"/>
                  </a:ext>
                </a:extLst>
              </p:cNvPr>
              <p:cNvSpPr txBox="1"/>
              <p:nvPr/>
            </p:nvSpPr>
            <p:spPr>
              <a:xfrm>
                <a:off x="3048000" y="1324604"/>
                <a:ext cx="20574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Tutup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tabung</a:t>
                </a: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5" name="Group 4"/>
              <p:cNvGrpSpPr/>
              <p:nvPr/>
            </p:nvGrpSpPr>
            <p:grpSpPr>
              <a:xfrm>
                <a:off x="-192777" y="1324604"/>
                <a:ext cx="4752267" cy="2954745"/>
                <a:chOff x="-192777" y="1324604"/>
                <a:chExt cx="4752267" cy="2954745"/>
              </a:xfrm>
            </p:grpSpPr>
            <p:sp>
              <p:nvSpPr>
                <p:cNvPr id="4" name="Cylinder 3">
                  <a:extLst>
                    <a:ext uri="{FF2B5EF4-FFF2-40B4-BE49-F238E27FC236}">
                      <a16:creationId xmlns:a16="http://schemas.microsoft.com/office/drawing/2014/main" id="{ABA0086D-5353-3205-EAFB-3B1354709CCB}"/>
                    </a:ext>
                  </a:extLst>
                </p:cNvPr>
                <p:cNvSpPr/>
                <p:nvPr/>
              </p:nvSpPr>
              <p:spPr>
                <a:xfrm>
                  <a:off x="510085" y="1324604"/>
                  <a:ext cx="1524000" cy="2362200"/>
                </a:xfrm>
                <a:prstGeom prst="can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9" name="Arc 8">
                  <a:extLst>
                    <a:ext uri="{FF2B5EF4-FFF2-40B4-BE49-F238E27FC236}">
                      <a16:creationId xmlns:a16="http://schemas.microsoft.com/office/drawing/2014/main" id="{212FEE0E-D3C4-CC89-59D0-DF642C284F93}"/>
                    </a:ext>
                  </a:extLst>
                </p:cNvPr>
                <p:cNvSpPr/>
                <p:nvPr/>
              </p:nvSpPr>
              <p:spPr>
                <a:xfrm>
                  <a:off x="510085" y="3333750"/>
                  <a:ext cx="1529687" cy="429254"/>
                </a:xfrm>
                <a:prstGeom prst="arc">
                  <a:avLst>
                    <a:gd name="adj1" fmla="val 10725092"/>
                    <a:gd name="adj2" fmla="val 21548039"/>
                  </a:avLst>
                </a:prstGeom>
                <a:ln>
                  <a:solidFill>
                    <a:schemeClr val="tx1"/>
                  </a:solidFill>
                  <a:prstDash val="dash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cxnSp>
              <p:nvCxnSpPr>
                <p:cNvPr id="21" name="Straight Arrow Connector 20">
                  <a:extLst>
                    <a:ext uri="{FF2B5EF4-FFF2-40B4-BE49-F238E27FC236}">
                      <a16:creationId xmlns:a16="http://schemas.microsoft.com/office/drawing/2014/main" id="{E2A949AD-CD66-A2FE-E9D0-879978104655}"/>
                    </a:ext>
                  </a:extLst>
                </p:cNvPr>
                <p:cNvCxnSpPr/>
                <p:nvPr/>
              </p:nvCxnSpPr>
              <p:spPr>
                <a:xfrm>
                  <a:off x="1447800" y="1504950"/>
                  <a:ext cx="1600200" cy="0"/>
                </a:xfrm>
                <a:prstGeom prst="straightConnector1">
                  <a:avLst/>
                </a:prstGeom>
                <a:ln w="28575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Arrow Connector 37">
                  <a:extLst>
                    <a:ext uri="{FF2B5EF4-FFF2-40B4-BE49-F238E27FC236}">
                      <a16:creationId xmlns:a16="http://schemas.microsoft.com/office/drawing/2014/main" id="{205CA03E-2F02-685D-2F98-A76A440689DE}"/>
                    </a:ext>
                  </a:extLst>
                </p:cNvPr>
                <p:cNvCxnSpPr/>
                <p:nvPr/>
              </p:nvCxnSpPr>
              <p:spPr>
                <a:xfrm>
                  <a:off x="1447800" y="2343150"/>
                  <a:ext cx="1600200" cy="0"/>
                </a:xfrm>
                <a:prstGeom prst="straightConnector1">
                  <a:avLst/>
                </a:prstGeom>
                <a:ln w="28575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80B0F7E0-293A-68F2-2CE9-B1D4351E0F2E}"/>
                    </a:ext>
                  </a:extLst>
                </p:cNvPr>
                <p:cNvSpPr txBox="1"/>
                <p:nvPr/>
              </p:nvSpPr>
              <p:spPr>
                <a:xfrm>
                  <a:off x="3035490" y="2167150"/>
                  <a:ext cx="152400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en-ID" sz="16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Selimut</a:t>
                  </a:r>
                  <a:r>
                    <a:rPr lang="en-ID" sz="16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ID" sz="16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tabung</a:t>
                  </a:r>
                  <a:endPara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42" name="Straight Arrow Connector 41">
                  <a:extLst>
                    <a:ext uri="{FF2B5EF4-FFF2-40B4-BE49-F238E27FC236}">
                      <a16:creationId xmlns:a16="http://schemas.microsoft.com/office/drawing/2014/main" id="{17743567-F2BA-2D41-495D-3DC0A1ABFE1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429888" y="3177974"/>
                  <a:ext cx="1494807" cy="365107"/>
                </a:xfrm>
                <a:prstGeom prst="straightConnector1">
                  <a:avLst/>
                </a:prstGeom>
                <a:ln w="28575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3" name="TextBox 42">
                  <a:extLst>
                    <a:ext uri="{FF2B5EF4-FFF2-40B4-BE49-F238E27FC236}">
                      <a16:creationId xmlns:a16="http://schemas.microsoft.com/office/drawing/2014/main" id="{3B2ECA83-8E00-26DA-95E2-A73C6AE5DCB7}"/>
                    </a:ext>
                  </a:extLst>
                </p:cNvPr>
                <p:cNvSpPr txBox="1"/>
                <p:nvPr/>
              </p:nvSpPr>
              <p:spPr>
                <a:xfrm>
                  <a:off x="2983011" y="2936635"/>
                  <a:ext cx="138411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en-ID" sz="16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Alas </a:t>
                  </a:r>
                  <a:r>
                    <a:rPr lang="en-ID" sz="16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tabung</a:t>
                  </a:r>
                  <a:endPara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46" name="Straight Arrow Connector 45">
                  <a:extLst>
                    <a:ext uri="{FF2B5EF4-FFF2-40B4-BE49-F238E27FC236}">
                      <a16:creationId xmlns:a16="http://schemas.microsoft.com/office/drawing/2014/main" id="{B5F38662-E6F7-D489-1350-9243EEE1A0A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653577" y="3795784"/>
                  <a:ext cx="569084" cy="109158"/>
                </a:xfrm>
                <a:prstGeom prst="straightConnector1">
                  <a:avLst/>
                </a:prstGeom>
                <a:ln w="28575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8" name="TextBox 47">
                  <a:extLst>
                    <a:ext uri="{FF2B5EF4-FFF2-40B4-BE49-F238E27FC236}">
                      <a16:creationId xmlns:a16="http://schemas.microsoft.com/office/drawing/2014/main" id="{27FA4748-BC7E-0186-FD95-733F447EC090}"/>
                    </a:ext>
                  </a:extLst>
                </p:cNvPr>
                <p:cNvSpPr txBox="1"/>
                <p:nvPr/>
              </p:nvSpPr>
              <p:spPr>
                <a:xfrm>
                  <a:off x="-192777" y="3918781"/>
                  <a:ext cx="1464862" cy="36056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en-ID" sz="14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Sumbu</a:t>
                  </a:r>
                  <a:r>
                    <a:rPr lang="en-ID" sz="1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ID" sz="14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simetri</a:t>
                  </a:r>
                  <a:endParaRPr lang="en-ID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13" name="Group 12"/>
          <p:cNvGrpSpPr/>
          <p:nvPr/>
        </p:nvGrpSpPr>
        <p:grpSpPr>
          <a:xfrm>
            <a:off x="5105815" y="735843"/>
            <a:ext cx="3440913" cy="2394673"/>
            <a:chOff x="5105815" y="735843"/>
            <a:chExt cx="3440913" cy="2394673"/>
          </a:xfrm>
        </p:grpSpPr>
        <p:grpSp>
          <p:nvGrpSpPr>
            <p:cNvPr id="7" name="Group 6"/>
            <p:cNvGrpSpPr/>
            <p:nvPr/>
          </p:nvGrpSpPr>
          <p:grpSpPr>
            <a:xfrm>
              <a:off x="5105815" y="735843"/>
              <a:ext cx="3440913" cy="2034572"/>
              <a:chOff x="5105400" y="742950"/>
              <a:chExt cx="3440913" cy="2034572"/>
            </a:xfrm>
          </p:grpSpPr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FAA57F58-4CD5-3EF4-0FF8-18C916CD9C4B}"/>
                  </a:ext>
                </a:extLst>
              </p:cNvPr>
              <p:cNvSpPr/>
              <p:nvPr/>
            </p:nvSpPr>
            <p:spPr>
              <a:xfrm>
                <a:off x="5105400" y="1106606"/>
                <a:ext cx="2971800" cy="1230269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E10E8EB3-CF15-8118-119F-5316234CAFC7}"/>
                  </a:ext>
                </a:extLst>
              </p:cNvPr>
              <p:cNvSpPr/>
              <p:nvPr/>
            </p:nvSpPr>
            <p:spPr>
              <a:xfrm>
                <a:off x="6743701" y="742950"/>
                <a:ext cx="838197" cy="838200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D7ADDDBC-D14F-319D-B0B2-9BC31A0D13AF}"/>
                  </a:ext>
                </a:extLst>
              </p:cNvPr>
              <p:cNvSpPr/>
              <p:nvPr/>
            </p:nvSpPr>
            <p:spPr>
              <a:xfrm>
                <a:off x="6792608" y="1939322"/>
                <a:ext cx="838197" cy="838200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cxnSp>
            <p:nvCxnSpPr>
              <p:cNvPr id="53" name="Straight Arrow Connector 52">
                <a:extLst>
                  <a:ext uri="{FF2B5EF4-FFF2-40B4-BE49-F238E27FC236}">
                    <a16:creationId xmlns:a16="http://schemas.microsoft.com/office/drawing/2014/main" id="{689E8335-5424-9E2B-28C2-9DAED849F50E}"/>
                  </a:ext>
                </a:extLst>
              </p:cNvPr>
              <p:cNvCxnSpPr>
                <a:stCxn id="49" idx="1"/>
                <a:endCxn id="49" idx="3"/>
              </p:cNvCxnSpPr>
              <p:nvPr/>
            </p:nvCxnSpPr>
            <p:spPr>
              <a:xfrm>
                <a:off x="5105400" y="1721741"/>
                <a:ext cx="2971800" cy="0"/>
              </a:xfrm>
              <a:prstGeom prst="straightConnector1">
                <a:avLst/>
              </a:prstGeom>
              <a:ln w="12700"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F1651F7B-92D7-8BCA-1018-0D4A785A815E}"/>
                  </a:ext>
                </a:extLst>
              </p:cNvPr>
              <p:cNvCxnSpPr>
                <a:endCxn id="50" idx="5"/>
              </p:cNvCxnSpPr>
              <p:nvPr/>
            </p:nvCxnSpPr>
            <p:spPr>
              <a:xfrm>
                <a:off x="7162799" y="1162050"/>
                <a:ext cx="296348" cy="296348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C3DC05A4-676F-2705-3D10-7B030FD4D36C}"/>
                  </a:ext>
                </a:extLst>
              </p:cNvPr>
              <p:cNvCxnSpPr>
                <a:cxnSpLocks/>
                <a:endCxn id="51" idx="5"/>
              </p:cNvCxnSpPr>
              <p:nvPr/>
            </p:nvCxnSpPr>
            <p:spPr>
              <a:xfrm>
                <a:off x="7211706" y="2358422"/>
                <a:ext cx="296348" cy="296348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9" name="TextBox 58">
                    <a:extLst>
                      <a:ext uri="{FF2B5EF4-FFF2-40B4-BE49-F238E27FC236}">
                        <a16:creationId xmlns:a16="http://schemas.microsoft.com/office/drawing/2014/main" id="{E2D7C305-851A-E9EC-DEB4-1DD68E059CBA}"/>
                      </a:ext>
                    </a:extLst>
                  </p:cNvPr>
                  <p:cNvSpPr txBox="1"/>
                  <p:nvPr/>
                </p:nvSpPr>
                <p:spPr>
                  <a:xfrm>
                    <a:off x="6269018" y="1502876"/>
                    <a:ext cx="334194" cy="215444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a:rPr lang="en-ID" sz="1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  <m:r>
                            <a:rPr lang="en-ID" sz="1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𝑟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59" name="TextBox 58">
                    <a:extLst>
                      <a:ext uri="{FF2B5EF4-FFF2-40B4-BE49-F238E27FC236}">
                        <a16:creationId xmlns:a16="http://schemas.microsoft.com/office/drawing/2014/main" id="{E2D7C305-851A-E9EC-DEB4-1DD68E059CBA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269018" y="1502876"/>
                    <a:ext cx="334194" cy="215444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l="-12727" r="-5455" b="-2778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0" name="TextBox 59">
                    <a:extLst>
                      <a:ext uri="{FF2B5EF4-FFF2-40B4-BE49-F238E27FC236}">
                        <a16:creationId xmlns:a16="http://schemas.microsoft.com/office/drawing/2014/main" id="{10C393CC-65F5-F3FD-D2AA-BF7BADC09A14}"/>
                      </a:ext>
                    </a:extLst>
                  </p:cNvPr>
                  <p:cNvSpPr txBox="1"/>
                  <p:nvPr/>
                </p:nvSpPr>
                <p:spPr>
                  <a:xfrm>
                    <a:off x="7186115" y="1139564"/>
                    <a:ext cx="444690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60" name="TextBox 59">
                    <a:extLst>
                      <a:ext uri="{FF2B5EF4-FFF2-40B4-BE49-F238E27FC236}">
                        <a16:creationId xmlns:a16="http://schemas.microsoft.com/office/drawing/2014/main" id="{10C393CC-65F5-F3FD-D2AA-BF7BADC09A14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186115" y="1139564"/>
                    <a:ext cx="444690" cy="215444"/>
                  </a:xfrm>
                  <a:prstGeom prst="rect">
                    <a:avLst/>
                  </a:prstGeom>
                  <a:blipFill>
                    <a:blip r:embed="rId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1" name="TextBox 60">
                    <a:extLst>
                      <a:ext uri="{FF2B5EF4-FFF2-40B4-BE49-F238E27FC236}">
                        <a16:creationId xmlns:a16="http://schemas.microsoft.com/office/drawing/2014/main" id="{1C0D9F54-FCB3-4F92-1D37-6B03C5DD96DA}"/>
                      </a:ext>
                    </a:extLst>
                  </p:cNvPr>
                  <p:cNvSpPr txBox="1"/>
                  <p:nvPr/>
                </p:nvSpPr>
                <p:spPr>
                  <a:xfrm>
                    <a:off x="8241513" y="1574186"/>
                    <a:ext cx="304800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61" name="TextBox 60">
                    <a:extLst>
                      <a:ext uri="{FF2B5EF4-FFF2-40B4-BE49-F238E27FC236}">
                        <a16:creationId xmlns:a16="http://schemas.microsoft.com/office/drawing/2014/main" id="{1C0D9F54-FCB3-4F92-1D37-6B03C5DD96DA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241513" y="1574186"/>
                    <a:ext cx="304800" cy="215444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b="-571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2" name="TextBox 61">
                    <a:extLst>
                      <a:ext uri="{FF2B5EF4-FFF2-40B4-BE49-F238E27FC236}">
                        <a16:creationId xmlns:a16="http://schemas.microsoft.com/office/drawing/2014/main" id="{F2B410E9-1889-5011-EFAE-AC894D5D2830}"/>
                      </a:ext>
                    </a:extLst>
                  </p:cNvPr>
                  <p:cNvSpPr txBox="1"/>
                  <p:nvPr/>
                </p:nvSpPr>
                <p:spPr>
                  <a:xfrm>
                    <a:off x="7211706" y="2334620"/>
                    <a:ext cx="444690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62" name="TextBox 61">
                    <a:extLst>
                      <a:ext uri="{FF2B5EF4-FFF2-40B4-BE49-F238E27FC236}">
                        <a16:creationId xmlns:a16="http://schemas.microsoft.com/office/drawing/2014/main" id="{F2B410E9-1889-5011-EFAE-AC894D5D283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211706" y="2334620"/>
                    <a:ext cx="444690" cy="215444"/>
                  </a:xfrm>
                  <a:prstGeom prst="rect">
                    <a:avLst/>
                  </a:prstGeom>
                  <a:blipFill>
                    <a:blip r:embed="rId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64" name="Straight Arrow Connector 63">
                <a:extLst>
                  <a:ext uri="{FF2B5EF4-FFF2-40B4-BE49-F238E27FC236}">
                    <a16:creationId xmlns:a16="http://schemas.microsoft.com/office/drawing/2014/main" id="{508C9432-E397-630D-F673-AB446EDCEC22}"/>
                  </a:ext>
                </a:extLst>
              </p:cNvPr>
              <p:cNvCxnSpPr/>
              <p:nvPr/>
            </p:nvCxnSpPr>
            <p:spPr>
              <a:xfrm>
                <a:off x="8241513" y="1106606"/>
                <a:ext cx="0" cy="1228014"/>
              </a:xfrm>
              <a:prstGeom prst="straightConnector1">
                <a:avLst/>
              </a:prstGeom>
              <a:ln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BE741886-C708-C6B5-3DD7-90AE842E040C}"/>
                </a:ext>
              </a:extLst>
            </p:cNvPr>
            <p:cNvSpPr txBox="1"/>
            <p:nvPr/>
          </p:nvSpPr>
          <p:spPr>
            <a:xfrm>
              <a:off x="5360858" y="2791962"/>
              <a:ext cx="27665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1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Jaring-jaring</a:t>
              </a:r>
              <a:r>
                <a: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ID" sz="1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tabung</a:t>
              </a:r>
              <a:endParaRPr lang="en-ID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6" name="Flowchart: Alternate Process 65">
                <a:extLst>
                  <a:ext uri="{FF2B5EF4-FFF2-40B4-BE49-F238E27FC236}">
                    <a16:creationId xmlns:a16="http://schemas.microsoft.com/office/drawing/2014/main" id="{2B9DACEB-4884-F02E-D045-9B0DFF5DC8C4}"/>
                  </a:ext>
                </a:extLst>
              </p:cNvPr>
              <p:cNvSpPr/>
              <p:nvPr/>
            </p:nvSpPr>
            <p:spPr>
              <a:xfrm>
                <a:off x="3045182" y="3470190"/>
                <a:ext cx="5794018" cy="737653"/>
              </a:xfrm>
              <a:prstGeom prst="flowChartAlternateProcess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ID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Luas</m:t>
                      </m:r>
                      <m:r>
                        <a:rPr lang="en-ID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ID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permukaan</m:t>
                      </m:r>
                      <m:r>
                        <a:rPr lang="en-ID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ID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luas</m:t>
                      </m:r>
                      <m:r>
                        <a:rPr lang="en-ID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ID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alas</m:t>
                      </m:r>
                      <m:r>
                        <a:rPr lang="en-ID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ID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luas</m:t>
                      </m:r>
                      <m:r>
                        <a:rPr lang="en-ID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ID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tutup</m:t>
                      </m:r>
                      <m:r>
                        <a:rPr lang="en-ID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ID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luas</m:t>
                      </m:r>
                      <m:r>
                        <a:rPr lang="en-ID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ID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selimut</m:t>
                      </m:r>
                      <m:r>
                        <a:rPr lang="en-ID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ID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tabung</m:t>
                      </m:r>
                    </m:oMath>
                  </m:oMathPara>
                </a14:m>
                <a:endParaRPr lang="en-ID" sz="1600" dirty="0">
                  <a:solidFill>
                    <a:schemeClr val="tx1"/>
                  </a:solidFill>
                </a:endParaRPr>
              </a:p>
              <a:p>
                <a:pPr marL="1528763" indent="-1528763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ID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m:rPr>
                          <m:sty m:val="p"/>
                        </m:rPr>
                        <a:rPr lang="en-US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l</m:t>
                      </m:r>
                      <m:r>
                        <m:rPr>
                          <m:sty m:val="p"/>
                        </m:rPr>
                        <a:rPr lang="en-ID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uas</m:t>
                      </m:r>
                      <m:r>
                        <a:rPr lang="en-ID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ID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lingkaran</m:t>
                      </m:r>
                      <m:r>
                        <a:rPr lang="en-ID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US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l</m:t>
                      </m:r>
                      <m:r>
                        <m:rPr>
                          <m:sty m:val="p"/>
                        </m:rPr>
                        <a:rPr lang="en-ID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uas</m:t>
                      </m:r>
                      <m:r>
                        <a:rPr lang="en-ID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ID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persegi</m:t>
                      </m:r>
                      <m:r>
                        <a:rPr lang="en-ID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ID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panjang</m:t>
                      </m:r>
                    </m:oMath>
                  </m:oMathPara>
                </a14:m>
                <a:endParaRPr lang="en-ID" sz="16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" name="Flowchart: Alternate Process 65">
                <a:extLst>
                  <a:ext uri="{FF2B5EF4-FFF2-40B4-BE49-F238E27FC236}">
                    <a16:creationId xmlns:a16="http://schemas.microsoft.com/office/drawing/2014/main" id="{2B9DACEB-4884-F02E-D045-9B0DFF5DC8C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5182" y="3470190"/>
                <a:ext cx="5794018" cy="737653"/>
              </a:xfrm>
              <a:prstGeom prst="flowChartAlternateProcess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solidFill>
                  <a:schemeClr val="accent2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869892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6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549671" y="165995"/>
            <a:ext cx="1964929" cy="2362099"/>
            <a:chOff x="549671" y="165995"/>
            <a:chExt cx="2007358" cy="2617495"/>
          </a:xfrm>
        </p:grpSpPr>
        <p:grpSp>
          <p:nvGrpSpPr>
            <p:cNvPr id="4" name="Group 3"/>
            <p:cNvGrpSpPr/>
            <p:nvPr/>
          </p:nvGrpSpPr>
          <p:grpSpPr>
            <a:xfrm>
              <a:off x="988843" y="165995"/>
              <a:ext cx="1447800" cy="1608110"/>
              <a:chOff x="1066800" y="285750"/>
              <a:chExt cx="1651379" cy="1828800"/>
            </a:xfrm>
          </p:grpSpPr>
          <p:sp>
            <p:nvSpPr>
              <p:cNvPr id="2" name="Cylinder 1">
                <a:extLst>
                  <a:ext uri="{FF2B5EF4-FFF2-40B4-BE49-F238E27FC236}">
                    <a16:creationId xmlns:a16="http://schemas.microsoft.com/office/drawing/2014/main" id="{04A67037-25C0-23A0-1E45-1838FD95BF80}"/>
                  </a:ext>
                </a:extLst>
              </p:cNvPr>
              <p:cNvSpPr/>
              <p:nvPr/>
            </p:nvSpPr>
            <p:spPr>
              <a:xfrm>
                <a:off x="1066800" y="285750"/>
                <a:ext cx="1295400" cy="1828800"/>
              </a:xfrm>
              <a:prstGeom prst="can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cxnSp>
            <p:nvCxnSpPr>
              <p:cNvPr id="5" name="Straight Connector 4">
                <a:extLst>
                  <a:ext uri="{FF2B5EF4-FFF2-40B4-BE49-F238E27FC236}">
                    <a16:creationId xmlns:a16="http://schemas.microsoft.com/office/drawing/2014/main" id="{3E72EB2C-D60F-14DB-541C-DFDB448C3DF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710684" y="1962150"/>
                <a:ext cx="651516" cy="10197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" name="TextBox 5">
                    <a:extLst>
                      <a:ext uri="{FF2B5EF4-FFF2-40B4-BE49-F238E27FC236}">
                        <a16:creationId xmlns:a16="http://schemas.microsoft.com/office/drawing/2014/main" id="{8912EE40-BA9D-AF4A-34F7-24B9BD84D4B0}"/>
                      </a:ext>
                    </a:extLst>
                  </p:cNvPr>
                  <p:cNvSpPr txBox="1"/>
                  <p:nvPr/>
                </p:nvSpPr>
                <p:spPr>
                  <a:xfrm>
                    <a:off x="1760955" y="1756903"/>
                    <a:ext cx="444690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6" name="TextBox 5">
                    <a:extLst>
                      <a:ext uri="{FF2B5EF4-FFF2-40B4-BE49-F238E27FC236}">
                        <a16:creationId xmlns:a16="http://schemas.microsoft.com/office/drawing/2014/main" id="{8912EE40-BA9D-AF4A-34F7-24B9BD84D4B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760955" y="1756903"/>
                    <a:ext cx="444690" cy="215444"/>
                  </a:xfrm>
                  <a:prstGeom prst="rect">
                    <a:avLst/>
                  </a:prstGeom>
                  <a:blipFill>
                    <a:blip r:embed="rId2"/>
                    <a:stretch>
                      <a:fillRect b="-21429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10" name="Straight Arrow Connector 9">
                <a:extLst>
                  <a:ext uri="{FF2B5EF4-FFF2-40B4-BE49-F238E27FC236}">
                    <a16:creationId xmlns:a16="http://schemas.microsoft.com/office/drawing/2014/main" id="{7CE94437-0641-CB3A-C230-385F5409FDDB}"/>
                  </a:ext>
                </a:extLst>
              </p:cNvPr>
              <p:cNvCxnSpPr/>
              <p:nvPr/>
            </p:nvCxnSpPr>
            <p:spPr>
              <a:xfrm>
                <a:off x="2514600" y="438150"/>
                <a:ext cx="0" cy="152400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1" name="TextBox 10">
                    <a:extLst>
                      <a:ext uri="{FF2B5EF4-FFF2-40B4-BE49-F238E27FC236}">
                        <a16:creationId xmlns:a16="http://schemas.microsoft.com/office/drawing/2014/main" id="{FA8C604C-9E40-959F-ADB3-CCD3C74B8E78}"/>
                      </a:ext>
                    </a:extLst>
                  </p:cNvPr>
                  <p:cNvSpPr txBox="1"/>
                  <p:nvPr/>
                </p:nvSpPr>
                <p:spPr>
                  <a:xfrm>
                    <a:off x="2413379" y="1092428"/>
                    <a:ext cx="304800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11" name="TextBox 10">
                    <a:extLst>
                      <a:ext uri="{FF2B5EF4-FFF2-40B4-BE49-F238E27FC236}">
                        <a16:creationId xmlns:a16="http://schemas.microsoft.com/office/drawing/2014/main" id="{FA8C604C-9E40-959F-ADB3-CCD3C74B8E78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413379" y="1092428"/>
                    <a:ext cx="304800" cy="215444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b="-2778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3" name="Arc 2">
              <a:extLst>
                <a:ext uri="{FF2B5EF4-FFF2-40B4-BE49-F238E27FC236}">
                  <a16:creationId xmlns:a16="http://schemas.microsoft.com/office/drawing/2014/main" id="{5601789F-C86E-664D-4462-6720A919E9D6}"/>
                </a:ext>
              </a:extLst>
            </p:cNvPr>
            <p:cNvSpPr/>
            <p:nvPr/>
          </p:nvSpPr>
          <p:spPr>
            <a:xfrm>
              <a:off x="549671" y="1526189"/>
              <a:ext cx="2007358" cy="1257301"/>
            </a:xfrm>
            <a:prstGeom prst="arc">
              <a:avLst>
                <a:gd name="adj1" fmla="val 13498022"/>
                <a:gd name="adj2" fmla="val 18950616"/>
              </a:avLst>
            </a:prstGeom>
            <a:ln w="3175">
              <a:prstDash val="sys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Flowchart: Alternate Process 11">
                <a:extLst>
                  <a:ext uri="{FF2B5EF4-FFF2-40B4-BE49-F238E27FC236}">
                    <a16:creationId xmlns:a16="http://schemas.microsoft.com/office/drawing/2014/main" id="{1007F5F6-89F6-0DAE-0F06-23B15AAC5892}"/>
                  </a:ext>
                </a:extLst>
              </p:cNvPr>
              <p:cNvSpPr/>
              <p:nvPr/>
            </p:nvSpPr>
            <p:spPr>
              <a:xfrm>
                <a:off x="2877325" y="373579"/>
                <a:ext cx="4572000" cy="1066800"/>
              </a:xfrm>
              <a:prstGeom prst="flowChartAlternateProcess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r>
                  <a:rPr lang="en-ID" sz="16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Volume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tabung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jari-jari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𝑟</m:t>
                    </m:r>
                  </m:oMath>
                </a14:m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tinggi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𝑡</m:t>
                    </m:r>
                  </m:oMath>
                </a14:m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endParaRPr lang="en-ID" sz="1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ID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Volume</m:t>
                    </m:r>
                    <m:r>
                      <a:rPr lang="en-ID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ID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luas</m:t>
                    </m:r>
                    <m:r>
                      <a:rPr lang="en-ID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ID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alas</m:t>
                    </m:r>
                  </m:oMath>
                </a14:m>
                <a:r>
                  <a:rPr lang="en-ID" dirty="0">
                    <a:solidFill>
                      <a:schemeClr val="tx1"/>
                    </a:solidFill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m:rPr>
                        <m:sty m:val="p"/>
                      </m:rPr>
                      <a:rPr lang="en-ID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tinggi</m:t>
                    </m:r>
                  </m:oMath>
                </a14:m>
                <a:endParaRPr lang="en-ID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1350963" algn="just" defTabSz="804863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ID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V</m:t>
                      </m:r>
                      <m:r>
                        <a:rPr lang="en-ID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ID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𝜋</m:t>
                      </m:r>
                      <m:sSup>
                        <m:sSupPr>
                          <m:ctrlPr>
                            <a:rPr lang="en-ID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ID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ID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ID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𝑡</m:t>
                      </m:r>
                    </m:oMath>
                  </m:oMathPara>
                </a14:m>
                <a:endParaRPr lang="en-ID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Flowchart: Alternate Process 11">
                <a:extLst>
                  <a:ext uri="{FF2B5EF4-FFF2-40B4-BE49-F238E27FC236}">
                    <a16:creationId xmlns:a16="http://schemas.microsoft.com/office/drawing/2014/main" id="{1007F5F6-89F6-0DAE-0F06-23B15AAC589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7325" y="373579"/>
                <a:ext cx="4572000" cy="1066800"/>
              </a:xfrm>
              <a:prstGeom prst="flowChartAlternateProcess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solidFill>
                  <a:schemeClr val="accent2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Snip Single Corner Rectangle 47">
            <a:extLst>
              <a:ext uri="{FF2B5EF4-FFF2-40B4-BE49-F238E27FC236}">
                <a16:creationId xmlns:a16="http://schemas.microsoft.com/office/drawing/2014/main" id="{C82599A0-1C48-9BA0-33A8-99C93B68BDB7}"/>
              </a:ext>
            </a:extLst>
          </p:cNvPr>
          <p:cNvSpPr/>
          <p:nvPr/>
        </p:nvSpPr>
        <p:spPr>
          <a:xfrm>
            <a:off x="172647" y="2033591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endParaRPr lang="en-US" sz="135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6200" y="2573875"/>
            <a:ext cx="8839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Tinggi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tabung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cm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jari-jari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alasnya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 cm.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Hitung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volume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tabung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tersebut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b="1" dirty="0">
              <a:solidFill>
                <a:srgbClr val="231F2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ID" b="1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Jawab</a:t>
            </a:r>
            <a:r>
              <a:rPr lang="en-ID" b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ID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624229" y="2966161"/>
                <a:ext cx="3795371" cy="13388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ID" i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V</m:t>
                      </m:r>
                      <m:r>
                        <a:rPr lang="en-ID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ID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𝜋</m:t>
                      </m:r>
                      <m:sSup>
                        <m:sSupPr>
                          <m:ctrlPr>
                            <a:rPr lang="en-ID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ID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ID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ID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𝑡</m:t>
                      </m:r>
                    </m:oMath>
                  </m:oMathPara>
                </a14:m>
                <a:endParaRPr lang="en-ID" dirty="0"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1528763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ID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r>
                        <a:rPr lang="en-ID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∙25∙10</m:t>
                      </m:r>
                    </m:oMath>
                  </m:oMathPara>
                </a14:m>
                <a:endParaRPr lang="en-ID" dirty="0">
                  <a:ea typeface="Cambria Math" panose="02040503050406030204" pitchFamily="18" charset="0"/>
                </a:endParaRPr>
              </a:p>
              <a:p>
                <a:pPr marL="1528763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i="1">
                          <a:latin typeface="Cambria Math" panose="02040503050406030204" pitchFamily="18" charset="0"/>
                        </a:rPr>
                        <m:t>=250</m:t>
                      </m:r>
                      <m:r>
                        <a:rPr lang="en-ID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r>
                        <a:rPr lang="en-ID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sSup>
                        <m:sSupPr>
                          <m:ctrlPr>
                            <a:rPr lang="en-ID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ID">
                              <a:latin typeface="Cambria Math" panose="02040503050406030204" pitchFamily="18" charset="0"/>
                            </a:rPr>
                            <m:t>cm</m:t>
                          </m:r>
                        </m:e>
                        <m:sup>
                          <m:r>
                            <a:rPr lang="en-ID" i="1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229" y="2966161"/>
                <a:ext cx="3795371" cy="133882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884196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B02C8DA-9CF0-4B42-B80F-487CC3CF1D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71" y="78544"/>
            <a:ext cx="2180229" cy="916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90901C3-C6C8-9C42-7333-9C9389855CE2}"/>
              </a:ext>
            </a:extLst>
          </p:cNvPr>
          <p:cNvSpPr txBox="1"/>
          <p:nvPr/>
        </p:nvSpPr>
        <p:spPr>
          <a:xfrm>
            <a:off x="304799" y="355397"/>
            <a:ext cx="177920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9.8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Kerucut</a:t>
            </a:r>
            <a:endParaRPr lang="en-US" sz="21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76200" y="1352550"/>
            <a:ext cx="3124200" cy="2362201"/>
            <a:chOff x="3615268" y="361950"/>
            <a:chExt cx="3781510" cy="3087443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4C2D49D2-6CF7-2C56-30EB-31F0A3774171}"/>
                </a:ext>
              </a:extLst>
            </p:cNvPr>
            <p:cNvSpPr/>
            <p:nvPr/>
          </p:nvSpPr>
          <p:spPr>
            <a:xfrm>
              <a:off x="4343400" y="2315205"/>
              <a:ext cx="1858374" cy="744375"/>
            </a:xfrm>
            <a:prstGeom prst="ellipse">
              <a:avLst/>
            </a:prstGeom>
            <a:noFill/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EEE1E4D7-2AE3-A706-1D83-CFB34F972463}"/>
                </a:ext>
              </a:extLst>
            </p:cNvPr>
            <p:cNvCxnSpPr>
              <a:endCxn id="5" idx="2"/>
            </p:cNvCxnSpPr>
            <p:nvPr/>
          </p:nvCxnSpPr>
          <p:spPr>
            <a:xfrm flipH="1">
              <a:off x="4343400" y="361950"/>
              <a:ext cx="914400" cy="232544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33C14EFE-CF30-F76B-C31F-B36AC8901FC6}"/>
                </a:ext>
              </a:extLst>
            </p:cNvPr>
            <p:cNvCxnSpPr>
              <a:endCxn id="5" idx="6"/>
            </p:cNvCxnSpPr>
            <p:nvPr/>
          </p:nvCxnSpPr>
          <p:spPr>
            <a:xfrm>
              <a:off x="5257800" y="361950"/>
              <a:ext cx="943974" cy="232544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lowchart: Connector 9">
              <a:extLst>
                <a:ext uri="{FF2B5EF4-FFF2-40B4-BE49-F238E27FC236}">
                  <a16:creationId xmlns:a16="http://schemas.microsoft.com/office/drawing/2014/main" id="{704E2010-8925-7D30-4731-C7256621F745}"/>
                </a:ext>
              </a:extLst>
            </p:cNvPr>
            <p:cNvSpPr/>
            <p:nvPr/>
          </p:nvSpPr>
          <p:spPr>
            <a:xfrm>
              <a:off x="5275118" y="2620005"/>
              <a:ext cx="58882" cy="45719"/>
            </a:xfrm>
            <a:prstGeom prst="flowChartConnector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FB54D2BC-619F-3E4B-8FDD-CD1A4B7EE2C2}"/>
                </a:ext>
              </a:extLst>
            </p:cNvPr>
            <p:cNvCxnSpPr>
              <a:cxnSpLocks/>
            </p:cNvCxnSpPr>
            <p:nvPr/>
          </p:nvCxnSpPr>
          <p:spPr>
            <a:xfrm>
              <a:off x="5295900" y="2636562"/>
              <a:ext cx="936083" cy="25802"/>
            </a:xfrm>
            <a:prstGeom prst="line">
              <a:avLst/>
            </a:prstGeom>
            <a:ln>
              <a:solidFill>
                <a:schemeClr val="tx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9D0FC882-A96E-9F39-F424-D4F9A74744D0}"/>
                </a:ext>
              </a:extLst>
            </p:cNvPr>
            <p:cNvCxnSpPr>
              <a:cxnSpLocks/>
            </p:cNvCxnSpPr>
            <p:nvPr/>
          </p:nvCxnSpPr>
          <p:spPr>
            <a:xfrm>
              <a:off x="5262378" y="361950"/>
              <a:ext cx="20418" cy="3087443"/>
            </a:xfrm>
            <a:prstGeom prst="line">
              <a:avLst/>
            </a:prstGeom>
            <a:ln>
              <a:solidFill>
                <a:schemeClr val="tx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B4C19F51-24BF-BD91-9890-4508BEF348C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62600" y="915659"/>
              <a:ext cx="639174" cy="637546"/>
            </a:xfrm>
            <a:prstGeom prst="line">
              <a:avLst/>
            </a:prstGeom>
            <a:ln w="952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A7C4A2E-7757-2200-6F30-9129128025B4}"/>
                </a:ext>
              </a:extLst>
            </p:cNvPr>
            <p:cNvSpPr txBox="1"/>
            <p:nvPr/>
          </p:nvSpPr>
          <p:spPr>
            <a:xfrm>
              <a:off x="5910878" y="582853"/>
              <a:ext cx="14859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1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Selimut</a:t>
              </a:r>
              <a:r>
                <a:rPr lang="en-ID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ID" sz="1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kerucut</a:t>
              </a:r>
              <a:endParaRPr lang="en-ID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21D5B3FD-7714-DA66-E9C9-7459FB0409C9}"/>
                </a:ext>
              </a:extLst>
            </p:cNvPr>
            <p:cNvSpPr txBox="1"/>
            <p:nvPr/>
          </p:nvSpPr>
          <p:spPr>
            <a:xfrm>
              <a:off x="5410200" y="3076137"/>
              <a:ext cx="14654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1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Sumbu</a:t>
              </a:r>
              <a:r>
                <a:rPr lang="en-ID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ID" sz="1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simetri</a:t>
              </a:r>
              <a:endParaRPr lang="en-ID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02B2B07A-9AC5-B996-6DEC-846005A32776}"/>
                </a:ext>
              </a:extLst>
            </p:cNvPr>
            <p:cNvCxnSpPr/>
            <p:nvPr/>
          </p:nvCxnSpPr>
          <p:spPr>
            <a:xfrm flipH="1">
              <a:off x="4343400" y="2794136"/>
              <a:ext cx="228600" cy="282001"/>
            </a:xfrm>
            <a:prstGeom prst="straightConnector1">
              <a:avLst/>
            </a:prstGeom>
            <a:ln w="952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09170715-0B59-5F62-C3EB-990F2FC1A2D7}"/>
                </a:ext>
              </a:extLst>
            </p:cNvPr>
            <p:cNvSpPr txBox="1"/>
            <p:nvPr/>
          </p:nvSpPr>
          <p:spPr>
            <a:xfrm>
              <a:off x="3615268" y="3060747"/>
              <a:ext cx="150422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Alas </a:t>
              </a:r>
              <a:r>
                <a:rPr lang="en-ID" sz="1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kerucut</a:t>
              </a:r>
              <a:endParaRPr lang="en-ID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0" name="Rectangle: Rounded Corners 8">
            <a:extLst>
              <a:ext uri="{FF2B5EF4-FFF2-40B4-BE49-F238E27FC236}">
                <a16:creationId xmlns:a16="http://schemas.microsoft.com/office/drawing/2014/main" id="{A4AC9B98-1355-498C-A082-04391403BD33}"/>
              </a:ext>
            </a:extLst>
          </p:cNvPr>
          <p:cNvSpPr/>
          <p:nvPr/>
        </p:nvSpPr>
        <p:spPr>
          <a:xfrm>
            <a:off x="3276600" y="2240962"/>
            <a:ext cx="5199258" cy="78793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Kerucut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disusun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oleh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lingkaran-lingkaran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makin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lama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makin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kecil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pusat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lingkaran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terletak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pada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garis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tegak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lurus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lingkaran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besar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600" dirty="0">
              <a:solidFill>
                <a:srgbClr val="231F2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8506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151630" y="968917"/>
            <a:ext cx="1171791" cy="1376137"/>
            <a:chOff x="152400" y="209550"/>
            <a:chExt cx="1858374" cy="2697630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F9069585-15E6-2A02-E859-21E29A10B732}"/>
                </a:ext>
              </a:extLst>
            </p:cNvPr>
            <p:cNvSpPr/>
            <p:nvPr/>
          </p:nvSpPr>
          <p:spPr>
            <a:xfrm>
              <a:off x="152400" y="2162805"/>
              <a:ext cx="1858374" cy="744375"/>
            </a:xfrm>
            <a:prstGeom prst="ellipse">
              <a:avLst/>
            </a:prstGeom>
            <a:noFill/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CA1A723D-10F2-5AF2-D0E3-6629BF4336CB}"/>
                </a:ext>
              </a:extLst>
            </p:cNvPr>
            <p:cNvCxnSpPr>
              <a:endCxn id="2" idx="2"/>
            </p:cNvCxnSpPr>
            <p:nvPr/>
          </p:nvCxnSpPr>
          <p:spPr>
            <a:xfrm flipH="1">
              <a:off x="152400" y="209550"/>
              <a:ext cx="914400" cy="232544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8072A447-5629-74A7-A2C7-95DFDD29AD0C}"/>
                </a:ext>
              </a:extLst>
            </p:cNvPr>
            <p:cNvCxnSpPr>
              <a:endCxn id="2" idx="6"/>
            </p:cNvCxnSpPr>
            <p:nvPr/>
          </p:nvCxnSpPr>
          <p:spPr>
            <a:xfrm>
              <a:off x="1066800" y="209550"/>
              <a:ext cx="943974" cy="232544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A25754FF-786A-BF39-305B-957E2D1B95FF}"/>
                </a:ext>
              </a:extLst>
            </p:cNvPr>
            <p:cNvCxnSpPr>
              <a:cxnSpLocks/>
              <a:endCxn id="2" idx="6"/>
            </p:cNvCxnSpPr>
            <p:nvPr/>
          </p:nvCxnSpPr>
          <p:spPr>
            <a:xfrm>
              <a:off x="1057960" y="2534992"/>
              <a:ext cx="952814" cy="1"/>
            </a:xfrm>
            <a:prstGeom prst="line">
              <a:avLst/>
            </a:prstGeom>
            <a:ln>
              <a:solidFill>
                <a:schemeClr val="tx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724924C2-6436-836A-D8B9-A00321F9AEE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57960" y="209550"/>
              <a:ext cx="8840" cy="2325443"/>
            </a:xfrm>
            <a:prstGeom prst="line">
              <a:avLst/>
            </a:prstGeom>
            <a:ln>
              <a:solidFill>
                <a:schemeClr val="tx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D0E5DA93-A1AE-E054-EE93-7C5282A697F1}"/>
              </a:ext>
            </a:extLst>
          </p:cNvPr>
          <p:cNvSpPr txBox="1"/>
          <p:nvPr/>
        </p:nvSpPr>
        <p:spPr>
          <a:xfrm>
            <a:off x="381000" y="242661"/>
            <a:ext cx="67847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Jika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diketahui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kerucut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berjari-jari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 dan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tinggi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t,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kemudian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dipotong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sepanjang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garis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pelukisnya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akan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terbentuk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juring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lingkaran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3536526" y="2773629"/>
            <a:ext cx="1551468" cy="1570684"/>
            <a:chOff x="5105400" y="1047750"/>
            <a:chExt cx="1828800" cy="2033647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A3BC1393-21EF-FAE6-053B-7239D6CC5B50}"/>
                </a:ext>
              </a:extLst>
            </p:cNvPr>
            <p:cNvSpPr/>
            <p:nvPr/>
          </p:nvSpPr>
          <p:spPr>
            <a:xfrm>
              <a:off x="5105400" y="1047750"/>
              <a:ext cx="1828800" cy="1873083"/>
            </a:xfrm>
            <a:prstGeom prst="ellipse">
              <a:avLst/>
            </a:prstGeom>
            <a:noFill/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299BC609-61A5-46D1-57AE-07216B372461}"/>
                </a:ext>
              </a:extLst>
            </p:cNvPr>
            <p:cNvCxnSpPr>
              <a:endCxn id="36" idx="3"/>
            </p:cNvCxnSpPr>
            <p:nvPr/>
          </p:nvCxnSpPr>
          <p:spPr>
            <a:xfrm flipH="1">
              <a:off x="5373222" y="1984291"/>
              <a:ext cx="646578" cy="66223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CB8A611D-A957-77B5-352F-17648AA51216}"/>
                </a:ext>
              </a:extLst>
            </p:cNvPr>
            <p:cNvCxnSpPr>
              <a:endCxn id="36" idx="5"/>
            </p:cNvCxnSpPr>
            <p:nvPr/>
          </p:nvCxnSpPr>
          <p:spPr>
            <a:xfrm>
              <a:off x="6019800" y="1984291"/>
              <a:ext cx="646578" cy="66223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Arc 43">
              <a:extLst>
                <a:ext uri="{FF2B5EF4-FFF2-40B4-BE49-F238E27FC236}">
                  <a16:creationId xmlns:a16="http://schemas.microsoft.com/office/drawing/2014/main" id="{AFB031E4-109A-60D9-3589-F6B2D8AA2807}"/>
                </a:ext>
              </a:extLst>
            </p:cNvPr>
            <p:cNvSpPr/>
            <p:nvPr/>
          </p:nvSpPr>
          <p:spPr>
            <a:xfrm rot="7466150">
              <a:off x="5817273" y="1947578"/>
              <a:ext cx="453026" cy="272627"/>
            </a:xfrm>
            <a:prstGeom prst="arc">
              <a:avLst>
                <a:gd name="adj1" fmla="val 15541804"/>
                <a:gd name="adj2" fmla="val 2656912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5" name="TextBox 44">
                  <a:extLst>
                    <a:ext uri="{FF2B5EF4-FFF2-40B4-BE49-F238E27FC236}">
                      <a16:creationId xmlns:a16="http://schemas.microsoft.com/office/drawing/2014/main" id="{5C3A9A60-AFBD-1AD5-9862-1A3E438B85A1}"/>
                    </a:ext>
                  </a:extLst>
                </p:cNvPr>
                <p:cNvSpPr txBox="1"/>
                <p:nvPr/>
              </p:nvSpPr>
              <p:spPr>
                <a:xfrm>
                  <a:off x="5929940" y="2023791"/>
                  <a:ext cx="146322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>
            <p:sp>
              <p:nvSpPr>
                <p:cNvPr id="45" name="TextBox 44">
                  <a:extLst>
                    <a:ext uri="{FF2B5EF4-FFF2-40B4-BE49-F238E27FC236}">
                      <a16:creationId xmlns:a16="http://schemas.microsoft.com/office/drawing/2014/main" id="{5C3A9A60-AFBD-1AD5-9862-1A3E438B85A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29940" y="2023791"/>
                  <a:ext cx="146322" cy="215444"/>
                </a:xfrm>
                <a:prstGeom prst="rect">
                  <a:avLst/>
                </a:prstGeom>
                <a:blipFill>
                  <a:blip r:embed="rId2"/>
                  <a:stretch>
                    <a:fillRect l="-45000" r="-40000" b="-3703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6" name="TextBox 45">
                  <a:extLst>
                    <a:ext uri="{FF2B5EF4-FFF2-40B4-BE49-F238E27FC236}">
                      <a16:creationId xmlns:a16="http://schemas.microsoft.com/office/drawing/2014/main" id="{A3906F8D-1C62-2444-E032-19313A93F777}"/>
                    </a:ext>
                  </a:extLst>
                </p:cNvPr>
                <p:cNvSpPr txBox="1"/>
                <p:nvPr/>
              </p:nvSpPr>
              <p:spPr>
                <a:xfrm>
                  <a:off x="6433852" y="2197741"/>
                  <a:ext cx="127086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46" name="TextBox 45">
                  <a:extLst>
                    <a:ext uri="{FF2B5EF4-FFF2-40B4-BE49-F238E27FC236}">
                      <a16:creationId xmlns:a16="http://schemas.microsoft.com/office/drawing/2014/main" id="{A3906F8D-1C62-2444-E032-19313A93F77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33852" y="2197741"/>
                  <a:ext cx="127086" cy="215444"/>
                </a:xfrm>
                <a:prstGeom prst="rect">
                  <a:avLst/>
                </a:prstGeom>
                <a:blipFill>
                  <a:blip r:embed="rId3"/>
                  <a:stretch>
                    <a:fillRect l="-19048" r="-1428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7" name="TextBox 46">
                  <a:extLst>
                    <a:ext uri="{FF2B5EF4-FFF2-40B4-BE49-F238E27FC236}">
                      <a16:creationId xmlns:a16="http://schemas.microsoft.com/office/drawing/2014/main" id="{8C6E86C8-6D55-DC03-CA7F-BA48503291B7}"/>
                    </a:ext>
                  </a:extLst>
                </p:cNvPr>
                <p:cNvSpPr txBox="1"/>
                <p:nvPr/>
              </p:nvSpPr>
              <p:spPr>
                <a:xfrm>
                  <a:off x="5852703" y="2865953"/>
                  <a:ext cx="334194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  <m:r>
                          <a:rPr lang="en-ID" sz="1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  <m:r>
                          <a:rPr lang="en-ID" sz="1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𝑟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47" name="TextBox 46">
                  <a:extLst>
                    <a:ext uri="{FF2B5EF4-FFF2-40B4-BE49-F238E27FC236}">
                      <a16:creationId xmlns:a16="http://schemas.microsoft.com/office/drawing/2014/main" id="{8C6E86C8-6D55-DC03-CA7F-BA48503291B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52703" y="2865953"/>
                  <a:ext cx="334194" cy="215444"/>
                </a:xfrm>
                <a:prstGeom prst="rect">
                  <a:avLst/>
                </a:prstGeom>
                <a:blipFill>
                  <a:blip r:embed="rId4"/>
                  <a:stretch>
                    <a:fillRect l="-12727" r="-5455"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8" name="TextBox 47">
                  <a:extLst>
                    <a:ext uri="{FF2B5EF4-FFF2-40B4-BE49-F238E27FC236}">
                      <a16:creationId xmlns:a16="http://schemas.microsoft.com/office/drawing/2014/main" id="{08FD969A-EF70-785F-9CE8-B83096AF663C}"/>
                    </a:ext>
                  </a:extLst>
                </p:cNvPr>
                <p:cNvSpPr txBox="1"/>
                <p:nvPr/>
              </p:nvSpPr>
              <p:spPr>
                <a:xfrm>
                  <a:off x="5134344" y="2604614"/>
                  <a:ext cx="350127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48" name="TextBox 47">
                  <a:extLst>
                    <a:ext uri="{FF2B5EF4-FFF2-40B4-BE49-F238E27FC236}">
                      <a16:creationId xmlns:a16="http://schemas.microsoft.com/office/drawing/2014/main" id="{08FD969A-EF70-785F-9CE8-B83096AF663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34344" y="2604614"/>
                  <a:ext cx="350127" cy="215444"/>
                </a:xfrm>
                <a:prstGeom prst="rect">
                  <a:avLst/>
                </a:prstGeom>
                <a:blipFill>
                  <a:blip r:embed="rId5"/>
                  <a:stretch>
                    <a:fillRect b="-277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id="{61CDD381-3FDA-4B3F-CC56-E72EF0AD82CC}"/>
                    </a:ext>
                  </a:extLst>
                </p:cNvPr>
                <p:cNvSpPr txBox="1"/>
                <p:nvPr/>
              </p:nvSpPr>
              <p:spPr>
                <a:xfrm>
                  <a:off x="6666378" y="2650932"/>
                  <a:ext cx="125214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id="{61CDD381-3FDA-4B3F-CC56-E72EF0AD82C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66378" y="2650932"/>
                  <a:ext cx="125214" cy="215444"/>
                </a:xfrm>
                <a:prstGeom prst="rect">
                  <a:avLst/>
                </a:prstGeom>
                <a:blipFill>
                  <a:blip r:embed="rId6"/>
                  <a:stretch>
                    <a:fillRect l="-50000" r="-45000"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0" name="TextBox 49">
                  <a:extLst>
                    <a:ext uri="{FF2B5EF4-FFF2-40B4-BE49-F238E27FC236}">
                      <a16:creationId xmlns:a16="http://schemas.microsoft.com/office/drawing/2014/main" id="{B9EB191A-3056-458A-04C2-5F3A45F56522}"/>
                    </a:ext>
                  </a:extLst>
                </p:cNvPr>
                <p:cNvSpPr txBox="1"/>
                <p:nvPr/>
              </p:nvSpPr>
              <p:spPr>
                <a:xfrm>
                  <a:off x="5949338" y="1726050"/>
                  <a:ext cx="210242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𝑂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50" name="TextBox 49">
                  <a:extLst>
                    <a:ext uri="{FF2B5EF4-FFF2-40B4-BE49-F238E27FC236}">
                      <a16:creationId xmlns:a16="http://schemas.microsoft.com/office/drawing/2014/main" id="{B9EB191A-3056-458A-04C2-5F3A45F5652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49338" y="1726050"/>
                  <a:ext cx="210242" cy="215444"/>
                </a:xfrm>
                <a:prstGeom prst="rect">
                  <a:avLst/>
                </a:prstGeom>
                <a:blipFill>
                  <a:blip r:embed="rId7"/>
                  <a:stretch>
                    <a:fillRect l="-8824" r="-8824"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E8AA43A2-62AE-8C22-A3BB-BB2F35745238}"/>
              </a:ext>
            </a:extLst>
          </p:cNvPr>
          <p:cNvCxnSpPr>
            <a:cxnSpLocks/>
          </p:cNvCxnSpPr>
          <p:nvPr/>
        </p:nvCxnSpPr>
        <p:spPr>
          <a:xfrm>
            <a:off x="2470059" y="3479564"/>
            <a:ext cx="534935" cy="0"/>
          </a:xfrm>
          <a:prstGeom prst="straightConnector1">
            <a:avLst/>
          </a:prstGeom>
          <a:ln w="9525" cap="flat" cmpd="sng" algn="ctr">
            <a:solidFill>
              <a:schemeClr val="dk1"/>
            </a:solidFill>
            <a:prstDash val="solid"/>
            <a:round/>
            <a:headEnd type="arrow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pSp>
        <p:nvGrpSpPr>
          <p:cNvPr id="17" name="Group 16"/>
          <p:cNvGrpSpPr/>
          <p:nvPr/>
        </p:nvGrpSpPr>
        <p:grpSpPr>
          <a:xfrm>
            <a:off x="1311812" y="2927430"/>
            <a:ext cx="892481" cy="1416883"/>
            <a:chOff x="3315772" y="1017120"/>
            <a:chExt cx="988455" cy="2227578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24382DB-A3A1-1AFA-DE18-C177E5E2446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52800" y="1042922"/>
              <a:ext cx="457200" cy="19274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2D626343-BFFF-EB7F-B0AE-B82545740D14}"/>
                </a:ext>
              </a:extLst>
            </p:cNvPr>
            <p:cNvCxnSpPr>
              <a:cxnSpLocks/>
              <a:endCxn id="27" idx="2"/>
            </p:cNvCxnSpPr>
            <p:nvPr/>
          </p:nvCxnSpPr>
          <p:spPr>
            <a:xfrm>
              <a:off x="3810000" y="1017120"/>
              <a:ext cx="492643" cy="194734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Arc 26">
              <a:extLst>
                <a:ext uri="{FF2B5EF4-FFF2-40B4-BE49-F238E27FC236}">
                  <a16:creationId xmlns:a16="http://schemas.microsoft.com/office/drawing/2014/main" id="{7B080C38-FE26-4083-ADB5-D516948093C9}"/>
                </a:ext>
              </a:extLst>
            </p:cNvPr>
            <p:cNvSpPr/>
            <p:nvPr/>
          </p:nvSpPr>
          <p:spPr>
            <a:xfrm rot="21324769">
              <a:off x="3315772" y="2763276"/>
              <a:ext cx="988454" cy="481422"/>
            </a:xfrm>
            <a:prstGeom prst="arc">
              <a:avLst>
                <a:gd name="adj1" fmla="val 11469366"/>
                <a:gd name="adj2" fmla="val 0"/>
              </a:avLst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" name="Arc 28">
              <a:extLst>
                <a:ext uri="{FF2B5EF4-FFF2-40B4-BE49-F238E27FC236}">
                  <a16:creationId xmlns:a16="http://schemas.microsoft.com/office/drawing/2014/main" id="{CDBF68E1-36BA-8A44-ABB9-A04A73EA8B32}"/>
                </a:ext>
              </a:extLst>
            </p:cNvPr>
            <p:cNvSpPr/>
            <p:nvPr/>
          </p:nvSpPr>
          <p:spPr>
            <a:xfrm rot="10800000">
              <a:off x="3352800" y="2635742"/>
              <a:ext cx="949843" cy="569148"/>
            </a:xfrm>
            <a:prstGeom prst="arc">
              <a:avLst>
                <a:gd name="adj1" fmla="val 11219178"/>
                <a:gd name="adj2" fmla="val 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B33CB780-B5BA-F919-6BE5-EE7720DD1D65}"/>
                </a:ext>
              </a:extLst>
            </p:cNvPr>
            <p:cNvCxnSpPr>
              <a:cxnSpLocks/>
            </p:cNvCxnSpPr>
            <p:nvPr/>
          </p:nvCxnSpPr>
          <p:spPr>
            <a:xfrm>
              <a:off x="3810000" y="1042922"/>
              <a:ext cx="0" cy="1921539"/>
            </a:xfrm>
            <a:prstGeom prst="line">
              <a:avLst/>
            </a:prstGeom>
            <a:ln w="9525" cap="flat" cmpd="sng" algn="ctr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6A41A96C-808D-6F55-3375-51B5A4DC03F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84187" y="2930369"/>
              <a:ext cx="483013" cy="5226"/>
            </a:xfrm>
            <a:prstGeom prst="line">
              <a:avLst/>
            </a:prstGeom>
            <a:ln w="9525" cap="flat" cmpd="sng" algn="ctr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B718179D-AFF4-EFE8-59BA-8AF7B402DC09}"/>
                    </a:ext>
                  </a:extLst>
                </p:cNvPr>
                <p:cNvSpPr txBox="1"/>
                <p:nvPr/>
              </p:nvSpPr>
              <p:spPr>
                <a:xfrm>
                  <a:off x="3852869" y="2869233"/>
                  <a:ext cx="213655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B718179D-AFF4-EFE8-59BA-8AF7B402DC0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52869" y="2869233"/>
                  <a:ext cx="213655" cy="215444"/>
                </a:xfrm>
                <a:prstGeom prst="rect">
                  <a:avLst/>
                </a:prstGeom>
                <a:blipFill>
                  <a:blip r:embed="rId8"/>
                  <a:stretch>
                    <a:fillRect b="-5454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id="{0552B446-1EA1-03E0-8B20-DF0B88AB84A3}"/>
                    </a:ext>
                  </a:extLst>
                </p:cNvPr>
                <p:cNvSpPr txBox="1"/>
                <p:nvPr/>
              </p:nvSpPr>
              <p:spPr>
                <a:xfrm>
                  <a:off x="3681816" y="1985871"/>
                  <a:ext cx="114967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id="{0552B446-1EA1-03E0-8B20-DF0B88AB84A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81816" y="1985871"/>
                  <a:ext cx="114967" cy="215444"/>
                </a:xfrm>
                <a:prstGeom prst="rect">
                  <a:avLst/>
                </a:prstGeom>
                <a:blipFill>
                  <a:blip r:embed="rId15"/>
                  <a:stretch>
                    <a:fillRect l="-31579" r="-26316" b="-285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1F4ADF4D-7E4A-FE07-B270-11A2B9E9D04A}"/>
                    </a:ext>
                  </a:extLst>
                </p:cNvPr>
                <p:cNvSpPr txBox="1"/>
                <p:nvPr/>
              </p:nvSpPr>
              <p:spPr>
                <a:xfrm>
                  <a:off x="4125799" y="1891506"/>
                  <a:ext cx="127086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1F4ADF4D-7E4A-FE07-B270-11A2B9E9D04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25799" y="1891506"/>
                  <a:ext cx="127086" cy="215444"/>
                </a:xfrm>
                <a:prstGeom prst="rect">
                  <a:avLst/>
                </a:prstGeom>
                <a:blipFill>
                  <a:blip r:embed="rId3"/>
                  <a:stretch>
                    <a:fillRect l="-19048" r="-1428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3" name="Arc 32">
              <a:extLst>
                <a:ext uri="{FF2B5EF4-FFF2-40B4-BE49-F238E27FC236}">
                  <a16:creationId xmlns:a16="http://schemas.microsoft.com/office/drawing/2014/main" id="{E5069E2B-C606-26AA-10D8-2B4B920FF168}"/>
                </a:ext>
              </a:extLst>
            </p:cNvPr>
            <p:cNvSpPr/>
            <p:nvPr/>
          </p:nvSpPr>
          <p:spPr>
            <a:xfrm rot="21324769">
              <a:off x="3315773" y="2760240"/>
              <a:ext cx="988454" cy="481422"/>
            </a:xfrm>
            <a:prstGeom prst="arc">
              <a:avLst>
                <a:gd name="adj1" fmla="val 11469366"/>
                <a:gd name="adj2" fmla="val 0"/>
              </a:avLst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6E43D42B-DBE2-F295-C5BA-6C40CA6A36FA}"/>
              </a:ext>
            </a:extLst>
          </p:cNvPr>
          <p:cNvSpPr/>
          <p:nvPr/>
        </p:nvSpPr>
        <p:spPr>
          <a:xfrm rot="5400000">
            <a:off x="2492029" y="2553431"/>
            <a:ext cx="425137" cy="373500"/>
          </a:xfrm>
          <a:prstGeom prst="rightArrow">
            <a:avLst>
              <a:gd name="adj1" fmla="val 50000"/>
              <a:gd name="adj2" fmla="val 60201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1" name="Rectangle: Rounded Corners 7">
                <a:extLst>
                  <a:ext uri="{FF2B5EF4-FFF2-40B4-BE49-F238E27FC236}">
                    <a16:creationId xmlns:a16="http://schemas.microsoft.com/office/drawing/2014/main" id="{FC42FE32-069D-C7CC-FEA6-59DAD02BCA7C}"/>
                  </a:ext>
                </a:extLst>
              </p:cNvPr>
              <p:cNvSpPr/>
              <p:nvPr/>
            </p:nvSpPr>
            <p:spPr>
              <a:xfrm>
                <a:off x="5803951" y="3278070"/>
                <a:ext cx="2112871" cy="722898"/>
              </a:xfrm>
              <a:prstGeom prst="roundRect">
                <a:avLst>
                  <a:gd name="adj" fmla="val 26867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 w="9525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D" sz="16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Panjang g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aris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pelukis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𝑠</m:t>
                    </m:r>
                    <m:r>
                      <a:rPr lang="en-ID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ID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ID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ID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p>
                            <m:r>
                              <a:rPr lang="en-ID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ID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ID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ID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p>
                            <m:r>
                              <a:rPr lang="en-ID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endParaRPr lang="en-ID" sz="1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1" name="Rectangle: Rounded Corners 7">
                <a:extLst>
                  <a:ext uri="{FF2B5EF4-FFF2-40B4-BE49-F238E27FC236}">
                    <a16:creationId xmlns:a16="http://schemas.microsoft.com/office/drawing/2014/main" id="{FC42FE32-069D-C7CC-FEA6-59DAD02BCA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3951" y="3278070"/>
                <a:ext cx="2112871" cy="722898"/>
              </a:xfrm>
              <a:prstGeom prst="roundRect">
                <a:avLst>
                  <a:gd name="adj" fmla="val 26867"/>
                </a:avLst>
              </a:prstGeom>
              <a:blipFill>
                <a:blip r:embed="rId16"/>
                <a:stretch>
                  <a:fillRect/>
                </a:stretch>
              </a:blipFill>
              <a:ln w="9525">
                <a:solidFill>
                  <a:schemeClr val="accent2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609944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25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691504" y="2801080"/>
            <a:ext cx="1489463" cy="1958404"/>
            <a:chOff x="290198" y="57150"/>
            <a:chExt cx="1118636" cy="2646980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35E6B838-47B5-417D-C798-97317B8A158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7200" y="82952"/>
              <a:ext cx="457200" cy="19274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31272B36-2FB7-8F6B-5544-5C024189A848}"/>
                </a:ext>
              </a:extLst>
            </p:cNvPr>
            <p:cNvCxnSpPr>
              <a:cxnSpLocks/>
            </p:cNvCxnSpPr>
            <p:nvPr/>
          </p:nvCxnSpPr>
          <p:spPr>
            <a:xfrm>
              <a:off x="914400" y="57150"/>
              <a:ext cx="494434" cy="197460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287F5063-1C4C-428F-3657-613F66F9925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94885" y="82952"/>
              <a:ext cx="19516" cy="1892673"/>
            </a:xfrm>
            <a:prstGeom prst="line">
              <a:avLst/>
            </a:prstGeom>
            <a:ln w="9525" cap="flat" cmpd="sng" algn="ctr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424B5774-050E-0827-8264-616E71239AA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88588" y="1975625"/>
              <a:ext cx="506233" cy="28866"/>
            </a:xfrm>
            <a:prstGeom prst="line">
              <a:avLst/>
            </a:prstGeom>
            <a:ln w="9525" cap="flat" cmpd="sng" algn="ctr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id="{C00D8EE9-7038-F1FD-2FF2-33ECA75F9D5E}"/>
                    </a:ext>
                  </a:extLst>
                </p:cNvPr>
                <p:cNvSpPr txBox="1"/>
                <p:nvPr/>
              </p:nvSpPr>
              <p:spPr>
                <a:xfrm>
                  <a:off x="964874" y="1916068"/>
                  <a:ext cx="213655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id="{C00D8EE9-7038-F1FD-2FF2-33ECA75F9D5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64874" y="1916068"/>
                  <a:ext cx="213655" cy="215444"/>
                </a:xfrm>
                <a:prstGeom prst="rect">
                  <a:avLst/>
                </a:prstGeom>
                <a:blipFill>
                  <a:blip r:embed="rId2"/>
                  <a:stretch>
                    <a:fillRect b="-70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CD5579E5-1BCC-A39D-7687-7DB63CC8253F}"/>
                    </a:ext>
                  </a:extLst>
                </p:cNvPr>
                <p:cNvSpPr txBox="1"/>
                <p:nvPr/>
              </p:nvSpPr>
              <p:spPr>
                <a:xfrm>
                  <a:off x="786216" y="1025901"/>
                  <a:ext cx="114967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CD5579E5-1BCC-A39D-7687-7DB63CC8253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86216" y="1025901"/>
                  <a:ext cx="114967" cy="215444"/>
                </a:xfrm>
                <a:prstGeom prst="rect">
                  <a:avLst/>
                </a:prstGeom>
                <a:blipFill>
                  <a:blip r:embed="rId3"/>
                  <a:stretch>
                    <a:fillRect l="-36842" r="-21053" b="-277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88068A62-B403-9326-470D-546532BEB6BE}"/>
                    </a:ext>
                  </a:extLst>
                </p:cNvPr>
                <p:cNvSpPr txBox="1"/>
                <p:nvPr/>
              </p:nvSpPr>
              <p:spPr>
                <a:xfrm>
                  <a:off x="1230199" y="931536"/>
                  <a:ext cx="127086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88068A62-B403-9326-470D-546532BEB6B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30199" y="931536"/>
                  <a:ext cx="127086" cy="215444"/>
                </a:xfrm>
                <a:prstGeom prst="rect">
                  <a:avLst/>
                </a:prstGeom>
                <a:blipFill>
                  <a:blip r:embed="rId4"/>
                  <a:stretch>
                    <a:fillRect l="-23810" r="-952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" name="Arc 10">
              <a:extLst>
                <a:ext uri="{FF2B5EF4-FFF2-40B4-BE49-F238E27FC236}">
                  <a16:creationId xmlns:a16="http://schemas.microsoft.com/office/drawing/2014/main" id="{66D92C8F-B22C-FAB4-12B2-645FDBBF7536}"/>
                </a:ext>
              </a:extLst>
            </p:cNvPr>
            <p:cNvSpPr/>
            <p:nvPr/>
          </p:nvSpPr>
          <p:spPr>
            <a:xfrm rot="21218219">
              <a:off x="290198" y="1770746"/>
              <a:ext cx="1107004" cy="933384"/>
            </a:xfrm>
            <a:prstGeom prst="arc">
              <a:avLst>
                <a:gd name="adj1" fmla="val 12514741"/>
                <a:gd name="adj2" fmla="val 21159024"/>
              </a:avLst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" name="Arc 11">
              <a:extLst>
                <a:ext uri="{FF2B5EF4-FFF2-40B4-BE49-F238E27FC236}">
                  <a16:creationId xmlns:a16="http://schemas.microsoft.com/office/drawing/2014/main" id="{44C1039D-940F-E2BF-D164-3A79F910E1DF}"/>
                </a:ext>
              </a:extLst>
            </p:cNvPr>
            <p:cNvSpPr/>
            <p:nvPr/>
          </p:nvSpPr>
          <p:spPr>
            <a:xfrm rot="10800000">
              <a:off x="458991" y="1670604"/>
              <a:ext cx="949843" cy="569148"/>
            </a:xfrm>
            <a:prstGeom prst="arc">
              <a:avLst>
                <a:gd name="adj1" fmla="val 11029617"/>
                <a:gd name="adj2" fmla="val 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8CEFA57-661D-B0A3-F35B-C74123CD1CCA}"/>
              </a:ext>
            </a:extLst>
          </p:cNvPr>
          <p:cNvSpPr/>
          <p:nvPr/>
        </p:nvSpPr>
        <p:spPr>
          <a:xfrm>
            <a:off x="3810000" y="3526279"/>
            <a:ext cx="566777" cy="508006"/>
          </a:xfrm>
          <a:prstGeom prst="rightArrow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9" name="Rectangle: Rounded Corners 7">
                <a:extLst>
                  <a:ext uri="{FF2B5EF4-FFF2-40B4-BE49-F238E27FC236}">
                    <a16:creationId xmlns:a16="http://schemas.microsoft.com/office/drawing/2014/main" id="{FC42FE32-069D-C7CC-FEA6-59DAD02BCA7C}"/>
                  </a:ext>
                </a:extLst>
              </p:cNvPr>
              <p:cNvSpPr/>
              <p:nvPr/>
            </p:nvSpPr>
            <p:spPr>
              <a:xfrm>
                <a:off x="4953000" y="3226024"/>
                <a:ext cx="3256411" cy="1079960"/>
              </a:xfrm>
              <a:prstGeom prst="roundRect">
                <a:avLst>
                  <a:gd name="adj" fmla="val 26867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 w="9525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ID" sz="16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ID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ID" sz="16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kerucut</m:t>
                          </m:r>
                        </m:sub>
                      </m:sSub>
                      <m:r>
                        <a:rPr lang="en-ID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ID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ID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ID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ID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m:rPr>
                          <m:sty m:val="p"/>
                        </m:rPr>
                        <a:rPr lang="en-ID" sz="16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luas</m:t>
                      </m:r>
                      <m:r>
                        <a:rPr lang="en-ID" sz="16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ID" sz="16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alas</m:t>
                      </m:r>
                      <m:r>
                        <a:rPr lang="en-ID" sz="16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m:rPr>
                          <m:sty m:val="p"/>
                        </m:rPr>
                        <a:rPr lang="en-ID" sz="16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tinggi</m:t>
                      </m:r>
                    </m:oMath>
                  </m:oMathPara>
                </a14:m>
                <a:endParaRPr lang="en-US" sz="1600" i="0" dirty="0" smtClean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             </m:t>
                      </m:r>
                      <m:r>
                        <a:rPr lang="en-US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 </m:t>
                      </m:r>
                      <m:r>
                        <a:rPr lang="en-ID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ID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ID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ID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ID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ID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sSup>
                        <m:sSupPr>
                          <m:ctrlPr>
                            <a:rPr lang="en-ID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ID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ID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ID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ID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</m:oMath>
                  </m:oMathPara>
                </a14:m>
                <a:endParaRPr lang="en-ID" sz="16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9" name="Rectangle: Rounded Corners 7">
                <a:extLst>
                  <a:ext uri="{FF2B5EF4-FFF2-40B4-BE49-F238E27FC236}">
                    <a16:creationId xmlns:a16="http://schemas.microsoft.com/office/drawing/2014/main" id="{FC42FE32-069D-C7CC-FEA6-59DAD02BCA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3000" y="3226024"/>
                <a:ext cx="3256411" cy="1079960"/>
              </a:xfrm>
              <a:prstGeom prst="roundRect">
                <a:avLst>
                  <a:gd name="adj" fmla="val 26867"/>
                </a:avLst>
              </a:prstGeom>
              <a:blipFill>
                <a:blip r:embed="rId5"/>
                <a:stretch>
                  <a:fillRect/>
                </a:stretch>
              </a:blipFill>
              <a:ln w="9525">
                <a:solidFill>
                  <a:schemeClr val="accent2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Rectangle: Rounded Corners 7">
                <a:extLst>
                  <a:ext uri="{FF2B5EF4-FFF2-40B4-BE49-F238E27FC236}">
                    <a16:creationId xmlns:a16="http://schemas.microsoft.com/office/drawing/2014/main" id="{FC42FE32-069D-C7CC-FEA6-59DAD02BCA7C}"/>
                  </a:ext>
                </a:extLst>
              </p:cNvPr>
              <p:cNvSpPr/>
              <p:nvPr/>
            </p:nvSpPr>
            <p:spPr>
              <a:xfrm>
                <a:off x="533400" y="468880"/>
                <a:ext cx="5277740" cy="1459273"/>
              </a:xfrm>
              <a:prstGeom prst="roundRect">
                <a:avLst>
                  <a:gd name="adj" fmla="val 26867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 w="9525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ID" sz="16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Luas</m:t>
                      </m:r>
                      <m:r>
                        <a:rPr lang="en-ID" sz="16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ID" sz="16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juring</m:t>
                      </m:r>
                      <m:r>
                        <a:rPr lang="en-ID" sz="16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ID" sz="16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𝑂𝐴𝐵</m:t>
                      </m:r>
                      <m:r>
                        <a:rPr lang="en-ID" sz="16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ID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sz="16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p</m:t>
                          </m:r>
                          <m:r>
                            <m:rPr>
                              <m:sty m:val="p"/>
                            </m:rPr>
                            <a:rPr lang="en-ID" sz="16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anjang</m:t>
                          </m:r>
                          <m:r>
                            <a:rPr lang="en-ID" sz="16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ID" sz="16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busur</m:t>
                          </m:r>
                          <m:r>
                            <a:rPr lang="en-ID" sz="16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ID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US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ID" sz="160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keliling</m:t>
                          </m:r>
                          <m:r>
                            <a:rPr lang="en-ID" sz="16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ID" sz="16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lingkarang</m:t>
                          </m:r>
                        </m:den>
                      </m:f>
                      <m:r>
                        <a:rPr lang="en-ID" sz="16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m:rPr>
                          <m:sty m:val="p"/>
                        </m:rPr>
                        <a:rPr lang="en-ID" sz="16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luas</m:t>
                      </m:r>
                      <m:r>
                        <a:rPr lang="en-ID" sz="16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ID" sz="16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lingkaran</m:t>
                      </m:r>
                    </m:oMath>
                  </m:oMathPara>
                </a14:m>
                <a:endParaRPr lang="en-US" sz="1600" dirty="0" smtClean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lang="en-ID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ID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ID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ID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  <m:r>
                            <a:rPr lang="en-ID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𝑟</m:t>
                          </m:r>
                        </m:num>
                        <m:den>
                          <m:r>
                            <a:rPr lang="en-ID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ID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  <m:r>
                            <a:rPr lang="en-ID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𝑠</m:t>
                          </m:r>
                        </m:den>
                      </m:f>
                      <m:r>
                        <a:rPr lang="en-ID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ID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sSup>
                        <m:sSupPr>
                          <m:ctrlPr>
                            <a:rPr lang="en-ID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ID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𝑠</m:t>
                          </m:r>
                        </m:e>
                        <m:sup>
                          <m:r>
                            <a:rPr lang="en-ID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ID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ID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r>
                        <a:rPr lang="en-ID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𝑟𝑠</m:t>
                      </m:r>
                      <m:r>
                        <a:rPr lang="en-ID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ID" sz="1600" dirty="0">
                  <a:solidFill>
                    <a:schemeClr val="tx1"/>
                  </a:solidFill>
                </a:endParaRPr>
              </a:p>
              <a:p>
                <a:pPr marL="179388" algn="just">
                  <a:tabLst>
                    <a:tab pos="179388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ID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Jadi</m:t>
                      </m:r>
                      <m:r>
                        <m:rPr>
                          <m:nor/>
                        </m:rPr>
                        <a:rPr lang="en-ID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,  </m:t>
                      </m:r>
                      <m:r>
                        <m:rPr>
                          <m:sty m:val="p"/>
                        </m:rPr>
                        <a:rPr lang="en-US" sz="1600" b="0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l</m:t>
                      </m:r>
                      <m:r>
                        <m:rPr>
                          <m:sty m:val="p"/>
                        </m:rPr>
                        <a:rPr lang="en-ID" sz="16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uas</m:t>
                      </m:r>
                      <m:r>
                        <a:rPr lang="en-ID" sz="16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ID" sz="16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selimut</m:t>
                      </m:r>
                      <m:r>
                        <a:rPr lang="en-ID" sz="16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ID" sz="16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kerucut</m:t>
                      </m:r>
                      <m:r>
                        <m:rPr>
                          <m:nor/>
                        </m:rPr>
                        <a:rPr lang="en-ID" sz="1600" dirty="0">
                          <a:solidFill>
                            <a:schemeClr val="tx1"/>
                          </a:solidFill>
                        </a:rPr>
                        <m:t> </m:t>
                      </m:r>
                      <m:r>
                        <a:rPr lang="en-ID" sz="16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ID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r>
                        <a:rPr lang="en-ID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𝑟𝑠</m:t>
                      </m:r>
                      <m:r>
                        <m:rPr>
                          <m:nor/>
                        </m:rPr>
                        <a:rPr lang="en-ID" sz="1600" dirty="0">
                          <a:solidFill>
                            <a:schemeClr val="tx1"/>
                          </a:solidFill>
                        </a:rPr>
                        <m:t>.</m:t>
                      </m:r>
                    </m:oMath>
                  </m:oMathPara>
                </a14:m>
                <a:endParaRPr lang="en-ID" sz="16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8" name="Rectangle: Rounded Corners 7">
                <a:extLst>
                  <a:ext uri="{FF2B5EF4-FFF2-40B4-BE49-F238E27FC236}">
                    <a16:creationId xmlns:a16="http://schemas.microsoft.com/office/drawing/2014/main" id="{FC42FE32-069D-C7CC-FEA6-59DAD02BCA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468880"/>
                <a:ext cx="5277740" cy="1459273"/>
              </a:xfrm>
              <a:prstGeom prst="roundRect">
                <a:avLst>
                  <a:gd name="adj" fmla="val 26867"/>
                </a:avLst>
              </a:prstGeom>
              <a:blipFill>
                <a:blip r:embed="rId6"/>
                <a:stretch>
                  <a:fillRect/>
                </a:stretch>
              </a:blipFill>
              <a:ln w="9525">
                <a:solidFill>
                  <a:schemeClr val="accent2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" name="Rectangle: Rounded Corners 7">
                <a:extLst>
                  <a:ext uri="{FF2B5EF4-FFF2-40B4-BE49-F238E27FC236}">
                    <a16:creationId xmlns:a16="http://schemas.microsoft.com/office/drawing/2014/main" id="{FC42FE32-069D-C7CC-FEA6-59DAD02BCA7C}"/>
                  </a:ext>
                </a:extLst>
              </p:cNvPr>
              <p:cNvSpPr/>
              <p:nvPr/>
            </p:nvSpPr>
            <p:spPr>
              <a:xfrm>
                <a:off x="2739872" y="2194279"/>
                <a:ext cx="4031631" cy="300490"/>
              </a:xfrm>
              <a:prstGeom prst="roundRect">
                <a:avLst>
                  <a:gd name="adj" fmla="val 26867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 w="9525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ID" sz="16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Jadi,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ID" sz="160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l</m:t>
                    </m:r>
                    <m:r>
                      <m:rPr>
                        <m:sty m:val="p"/>
                      </m:rPr>
                      <a:rPr lang="en-ID" sz="1600" i="0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uas</m:t>
                    </m:r>
                    <m:r>
                      <a:rPr lang="en-ID" sz="1600" i="0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ID" sz="1600" i="0" dirty="0" err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permukaan</m:t>
                    </m:r>
                    <m:r>
                      <a:rPr lang="en-ID" sz="1600" i="0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ID" sz="1600" i="0" dirty="0" err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kerucut</m:t>
                    </m:r>
                    <m:r>
                      <a:rPr lang="en-ID" sz="1600" i="0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ID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ID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r>
                      <a:rPr lang="en-ID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𝑟</m:t>
                    </m:r>
                    <m:r>
                      <a:rPr lang="en-ID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ID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𝑠</m:t>
                    </m:r>
                    <m:r>
                      <a:rPr lang="en-ID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ID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𝑟</m:t>
                    </m:r>
                    <m:r>
                      <a:rPr lang="en-ID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ID" sz="1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2" name="Rectangle: Rounded Corners 7">
                <a:extLst>
                  <a:ext uri="{FF2B5EF4-FFF2-40B4-BE49-F238E27FC236}">
                    <a16:creationId xmlns:a16="http://schemas.microsoft.com/office/drawing/2014/main" id="{FC42FE32-069D-C7CC-FEA6-59DAD02BCA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9872" y="2194279"/>
                <a:ext cx="4031631" cy="300490"/>
              </a:xfrm>
              <a:prstGeom prst="roundRect">
                <a:avLst>
                  <a:gd name="adj" fmla="val 26867"/>
                </a:avLst>
              </a:prstGeom>
              <a:blipFill>
                <a:blip r:embed="rId7"/>
                <a:stretch>
                  <a:fillRect t="-9804" b="-29412"/>
                </a:stretch>
              </a:blipFill>
              <a:ln w="9525">
                <a:solidFill>
                  <a:schemeClr val="accent2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790856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7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9" grpId="0" animBg="1"/>
      <p:bldP spid="28" grpId="0" animBg="1"/>
      <p:bldP spid="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669" b="98868" l="2794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91491" y="-201969"/>
            <a:ext cx="4392738" cy="497550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38841" y="684081"/>
            <a:ext cx="6121789" cy="744669"/>
            <a:chOff x="517438" y="545950"/>
            <a:chExt cx="3440242" cy="588958"/>
          </a:xfrm>
        </p:grpSpPr>
        <p:grpSp>
          <p:nvGrpSpPr>
            <p:cNvPr id="16" name="Group 15"/>
            <p:cNvGrpSpPr/>
            <p:nvPr/>
          </p:nvGrpSpPr>
          <p:grpSpPr>
            <a:xfrm>
              <a:off x="517438" y="545950"/>
              <a:ext cx="3440242" cy="588958"/>
              <a:chOff x="517438" y="545950"/>
              <a:chExt cx="3440242" cy="58895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8" name="Rectangle 17"/>
              <p:cNvSpPr/>
              <p:nvPr/>
            </p:nvSpPr>
            <p:spPr>
              <a:xfrm>
                <a:off x="1388494" y="545950"/>
                <a:ext cx="1676714" cy="58895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517438" y="654129"/>
                <a:ext cx="3440242" cy="413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 b="1" spc="50" dirty="0"/>
                  <a:t>BANGUN RUANG</a:t>
                </a:r>
                <a:endParaRPr lang="en-GB" sz="2800" b="1" spc="50" dirty="0"/>
              </a:p>
            </p:txBody>
          </p:sp>
        </p:grpSp>
        <p:sp>
          <p:nvSpPr>
            <p:cNvPr id="17" name="Rectangle 16"/>
            <p:cNvSpPr/>
            <p:nvPr/>
          </p:nvSpPr>
          <p:spPr>
            <a:xfrm>
              <a:off x="3046232" y="555898"/>
              <a:ext cx="37951" cy="579010"/>
            </a:xfrm>
            <a:prstGeom prst="rect">
              <a:avLst/>
            </a:prstGeom>
            <a:gradFill>
              <a:gsLst>
                <a:gs pos="100000">
                  <a:schemeClr val="accent5">
                    <a:lumMod val="50000"/>
                  </a:schemeClr>
                </a:gs>
                <a:gs pos="100000">
                  <a:schemeClr val="accent6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83492" y="266213"/>
            <a:ext cx="1798411" cy="817329"/>
            <a:chOff x="55507" y="128083"/>
            <a:chExt cx="1798411" cy="817329"/>
          </a:xfrm>
        </p:grpSpPr>
        <p:sp>
          <p:nvSpPr>
            <p:cNvPr id="21" name="Rectangle 20"/>
            <p:cNvSpPr/>
            <p:nvPr/>
          </p:nvSpPr>
          <p:spPr>
            <a:xfrm>
              <a:off x="487554" y="171648"/>
              <a:ext cx="1366364" cy="38688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92234" y="128083"/>
              <a:ext cx="9703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spc="50" dirty="0">
                  <a:solidFill>
                    <a:schemeClr val="bg1">
                      <a:lumMod val="95000"/>
                    </a:schemeClr>
                  </a:solidFill>
                </a:rPr>
                <a:t>BAB 9</a:t>
              </a:r>
              <a:endParaRPr lang="id-ID" sz="2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487554" y="558531"/>
              <a:ext cx="432046" cy="38688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55507" y="171650"/>
              <a:ext cx="432046" cy="38688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616478" y="167758"/>
            <a:ext cx="505711" cy="1260992"/>
            <a:chOff x="1388493" y="29628"/>
            <a:chExt cx="505711" cy="1260992"/>
          </a:xfrm>
        </p:grpSpPr>
        <p:sp>
          <p:nvSpPr>
            <p:cNvPr id="27" name="Rectangle 26"/>
            <p:cNvSpPr/>
            <p:nvPr/>
          </p:nvSpPr>
          <p:spPr>
            <a:xfrm>
              <a:off x="1388493" y="537122"/>
              <a:ext cx="59922" cy="753498"/>
            </a:xfrm>
            <a:prstGeom prst="rect">
              <a:avLst/>
            </a:prstGeom>
            <a:gradFill>
              <a:gsLst>
                <a:gs pos="100000">
                  <a:schemeClr val="accent5">
                    <a:lumMod val="50000"/>
                  </a:schemeClr>
                </a:gs>
                <a:gs pos="100000">
                  <a:schemeClr val="accent6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1784876" y="104439"/>
              <a:ext cx="69041" cy="440980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7" name="Oval 36"/>
            <p:cNvSpPr/>
            <p:nvPr/>
          </p:nvSpPr>
          <p:spPr>
            <a:xfrm>
              <a:off x="1744587" y="29628"/>
              <a:ext cx="149617" cy="149617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8" name="Rectangle 37"/>
            <p:cNvSpPr/>
            <p:nvPr/>
          </p:nvSpPr>
          <p:spPr>
            <a:xfrm rot="16200000">
              <a:off x="1587369" y="340315"/>
              <a:ext cx="69041" cy="46405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24" name="Rectangle 23"/>
          <p:cNvSpPr/>
          <p:nvPr/>
        </p:nvSpPr>
        <p:spPr>
          <a:xfrm>
            <a:off x="5595106" y="4556482"/>
            <a:ext cx="1701428" cy="22313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0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Sumber</a:t>
            </a:r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gambar</a:t>
            </a:r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 Freepik.com</a:t>
            </a:r>
            <a:endParaRPr lang="id-ID" sz="1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9853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D60FEE5-87D2-9495-4181-1EE1D816CD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71" y="78543"/>
            <a:ext cx="1646829" cy="81680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4860BF7-5AA4-19BA-CE5E-A6DBB4012A15}"/>
              </a:ext>
            </a:extLst>
          </p:cNvPr>
          <p:cNvSpPr txBox="1"/>
          <p:nvPr/>
        </p:nvSpPr>
        <p:spPr>
          <a:xfrm>
            <a:off x="-76200" y="285750"/>
            <a:ext cx="160020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9.9 Bola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209800" y="2266950"/>
            <a:ext cx="2209800" cy="1919087"/>
            <a:chOff x="3048000" y="2151155"/>
            <a:chExt cx="2388768" cy="2034882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65CDDBF4-2594-2630-C561-BF838BBDDD0F}"/>
                </a:ext>
              </a:extLst>
            </p:cNvPr>
            <p:cNvSpPr/>
            <p:nvPr/>
          </p:nvSpPr>
          <p:spPr>
            <a:xfrm>
              <a:off x="3048000" y="2151155"/>
              <a:ext cx="1600200" cy="1676400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E2BFB8E6-31C4-C362-5010-466C2C02E56D}"/>
                </a:ext>
              </a:extLst>
            </p:cNvPr>
            <p:cNvSpPr/>
            <p:nvPr/>
          </p:nvSpPr>
          <p:spPr>
            <a:xfrm>
              <a:off x="3061855" y="2854986"/>
              <a:ext cx="1600200" cy="3810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273C077D-6069-A127-0C91-BD586D907FD2}"/>
                </a:ext>
              </a:extLst>
            </p:cNvPr>
            <p:cNvSpPr/>
            <p:nvPr/>
          </p:nvSpPr>
          <p:spPr>
            <a:xfrm>
              <a:off x="3619500" y="2151155"/>
              <a:ext cx="457200" cy="16764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3A20A747-6413-3272-6CC0-1FDC2951B627}"/>
                </a:ext>
              </a:extLst>
            </p:cNvPr>
            <p:cNvCxnSpPr/>
            <p:nvPr/>
          </p:nvCxnSpPr>
          <p:spPr>
            <a:xfrm>
              <a:off x="5043055" y="2151155"/>
              <a:ext cx="0" cy="167640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6AED837D-53D8-920F-1C63-CF7D507797EE}"/>
                </a:ext>
              </a:extLst>
            </p:cNvPr>
            <p:cNvCxnSpPr>
              <a:stCxn id="9" idx="0"/>
            </p:cNvCxnSpPr>
            <p:nvPr/>
          </p:nvCxnSpPr>
          <p:spPr>
            <a:xfrm>
              <a:off x="3848100" y="2151155"/>
              <a:ext cx="1423555" cy="0"/>
            </a:xfrm>
            <a:prstGeom prst="line">
              <a:avLst/>
            </a:prstGeom>
            <a:ln w="9525" cap="flat" cmpd="sng" algn="ctr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91CCE394-22B7-0C6A-F000-ABC3F8ED6CFB}"/>
                </a:ext>
              </a:extLst>
            </p:cNvPr>
            <p:cNvCxnSpPr>
              <a:stCxn id="9" idx="4"/>
            </p:cNvCxnSpPr>
            <p:nvPr/>
          </p:nvCxnSpPr>
          <p:spPr>
            <a:xfrm>
              <a:off x="3848100" y="3827555"/>
              <a:ext cx="1423555" cy="0"/>
            </a:xfrm>
            <a:prstGeom prst="line">
              <a:avLst/>
            </a:prstGeom>
            <a:ln w="9525" cap="flat" cmpd="sng" algn="ctr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15EBB81D-1C2E-C635-862F-B657CB3A9A7E}"/>
                    </a:ext>
                  </a:extLst>
                </p:cNvPr>
                <p:cNvSpPr txBox="1"/>
                <p:nvPr/>
              </p:nvSpPr>
              <p:spPr>
                <a:xfrm>
                  <a:off x="5140369" y="2852472"/>
                  <a:ext cx="262571" cy="2462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ID" sz="16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oMath>
                    </m:oMathPara>
                  </a14:m>
                  <a:endParaRPr lang="en-ID" sz="1600" dirty="0"/>
                </a:p>
              </p:txBody>
            </p:sp>
          </mc:Choice>
          <mc:Fallback xmlns="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15EBB81D-1C2E-C635-862F-B657CB3A9A7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40369" y="2852472"/>
                  <a:ext cx="262571" cy="246221"/>
                </a:xfrm>
                <a:prstGeom prst="rect">
                  <a:avLst/>
                </a:prstGeom>
                <a:blipFill>
                  <a:blip r:embed="rId4"/>
                  <a:stretch>
                    <a:fillRect l="-16279" r="-16279" b="-5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A380278A-4B9F-AAA5-E3E2-01DA6A4A394C}"/>
                </a:ext>
              </a:extLst>
            </p:cNvPr>
            <p:cNvCxnSpPr/>
            <p:nvPr/>
          </p:nvCxnSpPr>
          <p:spPr>
            <a:xfrm>
              <a:off x="3848100" y="3943350"/>
              <a:ext cx="711777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A0B479FF-58E9-F934-7F23-A83B4B58CE45}"/>
                    </a:ext>
                  </a:extLst>
                </p:cNvPr>
                <p:cNvSpPr txBox="1"/>
                <p:nvPr/>
              </p:nvSpPr>
              <p:spPr>
                <a:xfrm>
                  <a:off x="4121728" y="3939816"/>
                  <a:ext cx="1315040" cy="2462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ID" sz="1600" b="0" i="1" smtClean="0"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a14:m>
                  <a:r>
                    <a:rPr lang="en-ID" sz="1600" b="0" i="0" dirty="0" err="1">
                      <a:latin typeface="+mj-lt"/>
                    </a:rPr>
                    <a:t>jari-jari</a:t>
                  </a:r>
                  <a:r>
                    <a:rPr lang="en-ID" sz="1600" b="0" i="0" dirty="0">
                      <a:latin typeface="+mj-lt"/>
                    </a:rPr>
                    <a:t> bola</a:t>
                  </a:r>
                  <a:endParaRPr lang="en-ID" sz="1600" dirty="0"/>
                </a:p>
              </p:txBody>
            </p:sp>
          </mc:Choice>
          <mc:Fallback xmlns="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A0B479FF-58E9-F934-7F23-A83B4B58CE4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21728" y="3939816"/>
                  <a:ext cx="1315040" cy="246221"/>
                </a:xfrm>
                <a:prstGeom prst="rect">
                  <a:avLst/>
                </a:prstGeom>
                <a:blipFill>
                  <a:blip r:embed="rId5"/>
                  <a:stretch>
                    <a:fillRect l="-3704" t="-24390" r="-8333" b="-4878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5DBC15CA-3553-A651-7792-5322C69F5304}"/>
                  </a:ext>
                </a:extLst>
              </p:cNvPr>
              <p:cNvSpPr/>
              <p:nvPr/>
            </p:nvSpPr>
            <p:spPr>
              <a:xfrm>
                <a:off x="5181600" y="2626781"/>
                <a:ext cx="3346710" cy="1067575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ID" sz="17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Volume</m:t>
                      </m:r>
                      <m:r>
                        <a:rPr lang="en-ID" sz="17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ID" sz="17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bola</m:t>
                      </m:r>
                      <m:r>
                        <a:rPr lang="en-ID" sz="17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ID" sz="17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ID" sz="17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ID" sz="17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ID" sz="17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ID" sz="17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sSup>
                        <m:sSupPr>
                          <m:ctrlPr>
                            <a:rPr lang="en-ID" sz="17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ID" sz="17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ID" sz="17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ID" sz="1700" dirty="0">
                  <a:solidFill>
                    <a:schemeClr val="tx1"/>
                  </a:solidFill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ID" sz="17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Luas</m:t>
                      </m:r>
                      <m:r>
                        <a:rPr lang="en-ID" sz="17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ID" sz="17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permukaan</m:t>
                      </m:r>
                      <m:r>
                        <a:rPr lang="en-ID" sz="17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ID" sz="17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bola</m:t>
                      </m:r>
                      <m:r>
                        <a:rPr lang="en-ID" sz="17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=4</m:t>
                      </m:r>
                      <m:r>
                        <a:rPr lang="en-ID" sz="17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sSup>
                        <m:sSupPr>
                          <m:ctrlPr>
                            <a:rPr lang="en-ID" sz="17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ID" sz="17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ID" sz="17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ID" sz="17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5DBC15CA-3553-A651-7792-5322C69F530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1600" y="2626781"/>
                <a:ext cx="3346710" cy="1067575"/>
              </a:xfrm>
              <a:prstGeom prst="round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solidFill>
                  <a:schemeClr val="accent2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5"/>
          <p:cNvSpPr/>
          <p:nvPr/>
        </p:nvSpPr>
        <p:spPr>
          <a:xfrm>
            <a:off x="153098" y="1095093"/>
            <a:ext cx="81527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Bola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juga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disusun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oleh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lingkaran-lingkaran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pusat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lingkaran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membentuk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garis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tegak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lurus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bidang di mana bola terlihat.</a:t>
            </a:r>
            <a:endParaRPr lang="en-ID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88870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6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Single Corner Rectangle 47">
            <a:extLst>
              <a:ext uri="{FF2B5EF4-FFF2-40B4-BE49-F238E27FC236}">
                <a16:creationId xmlns:a16="http://schemas.microsoft.com/office/drawing/2014/main" id="{33EE9593-7FF6-54BA-B4C4-4169F80B60E4}"/>
              </a:ext>
            </a:extLst>
          </p:cNvPr>
          <p:cNvSpPr/>
          <p:nvPr/>
        </p:nvSpPr>
        <p:spPr>
          <a:xfrm>
            <a:off x="152400" y="133350"/>
            <a:ext cx="1047750" cy="332906"/>
          </a:xfrm>
          <a:prstGeom prst="snip1Rect">
            <a:avLst/>
          </a:prstGeom>
          <a:ln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 err="1">
                <a:solidFill>
                  <a:schemeClr val="bg1"/>
                </a:solidFill>
                <a:latin typeface="Arial Black" pitchFamily="34" charset="0"/>
              </a:rPr>
              <a:t>Contoh</a:t>
            </a:r>
            <a:endParaRPr lang="en-US" sz="135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4AF3E2AB-8467-5090-F938-497B920E1AE0}"/>
                  </a:ext>
                </a:extLst>
              </p:cNvPr>
              <p:cNvSpPr txBox="1"/>
              <p:nvPr/>
            </p:nvSpPr>
            <p:spPr>
              <a:xfrm>
                <a:off x="124691" y="1723843"/>
                <a:ext cx="5971309" cy="15082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 Jika </a:t>
                </a:r>
                <a14:m>
                  <m:oMath xmlns:m="http://schemas.openxmlformats.org/officeDocument/2006/math">
                    <m:r>
                      <a:rPr lang="en-ID" sz="1600" b="0" i="1" smtClean="0"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ID" sz="1600" b="0" i="1" smtClean="0">
                        <a:latin typeface="Cambria Math" panose="02040503050406030204" pitchFamily="18" charset="0"/>
                      </a:rPr>
                      <m:t>=9 </m:t>
                    </m:r>
                    <m:r>
                      <m:rPr>
                        <m:sty m:val="p"/>
                      </m:rPr>
                      <a:rPr lang="en-ID" sz="1600" b="0" i="0" smtClean="0">
                        <a:latin typeface="Cambria Math" panose="02040503050406030204" pitchFamily="18" charset="0"/>
                      </a:rPr>
                      <m:t>cm</m:t>
                    </m:r>
                  </m:oMath>
                </a14:m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sv-SE" sz="1600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𝜋</m:t>
                    </m:r>
                    <m:r>
                      <a:rPr lang="sv-SE" sz="1600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 3,14</m:t>
                    </m:r>
                  </m:oMath>
                </a14:m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maka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volume bola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tersebut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ID" sz="1600" b="0" i="0" smtClean="0">
                          <a:latin typeface="Cambria Math" panose="02040503050406030204" pitchFamily="18" charset="0"/>
                        </a:rPr>
                        <m:t>V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ID" sz="1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ID" sz="1600" i="1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ID" sz="1600" i="1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ID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ID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sSup>
                        <m:sSupPr>
                          <m:ctrlPr>
                            <a:rPr lang="en-ID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ID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ID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2508250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600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ID" sz="1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ID" sz="16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ID" sz="16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×3,14×</m:t>
                      </m:r>
                      <m:sSup>
                        <m:sSupPr>
                          <m:ctrlP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9</m:t>
                          </m:r>
                        </m:e>
                        <m:sup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ID" sz="160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2508250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600" b="0" i="1" smtClean="0">
                          <a:latin typeface="Cambria Math" panose="02040503050406030204" pitchFamily="18" charset="0"/>
                        </a:rPr>
                        <m:t>=3.052,08 </m:t>
                      </m:r>
                      <m:sSup>
                        <m:sSupPr>
                          <m:ctrlPr>
                            <a:rPr lang="en-ID" sz="16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</a:rPr>
                            <m:t>cm</m:t>
                          </m:r>
                        </m:e>
                        <m:sup>
                          <m:r>
                            <a:rPr lang="en-ID" sz="16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4AF3E2AB-8467-5090-F938-497B920E1A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691" y="1723843"/>
                <a:ext cx="5971309" cy="1508233"/>
              </a:xfrm>
              <a:prstGeom prst="rect">
                <a:avLst/>
              </a:prstGeom>
              <a:blipFill>
                <a:blip r:embed="rId2"/>
                <a:stretch>
                  <a:fillRect l="-510" t="-12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E8938991-6154-47D4-B2AB-00A6986A56E6}"/>
                  </a:ext>
                </a:extLst>
              </p:cNvPr>
              <p:cNvSpPr txBox="1"/>
              <p:nvPr/>
            </p:nvSpPr>
            <p:spPr>
              <a:xfrm>
                <a:off x="124691" y="3409950"/>
                <a:ext cx="5971309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b.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Kemudian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akan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dicari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luas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permukaan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bola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tersebut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r>
                        <m:rPr>
                          <m:sty m:val="p"/>
                        </m:rPr>
                        <a:rPr lang="en-ID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Luas</m:t>
                      </m:r>
                      <m:r>
                        <a:rPr lang="en-ID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ID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permukaan</m:t>
                      </m:r>
                      <m:r>
                        <a:rPr lang="en-ID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ID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bola</m:t>
                      </m:r>
                      <m:r>
                        <a:rPr lang="en-ID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=4</m:t>
                      </m:r>
                      <m:r>
                        <a:rPr lang="en-ID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sSup>
                        <m:sSupPr>
                          <m:ctrlPr>
                            <a:rPr lang="en-ID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ID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ID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ID" sz="16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58775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=4</m:t>
                      </m:r>
                      <m:r>
                        <a:rPr lang="en-ID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×3,14×</m:t>
                      </m:r>
                      <m:sSup>
                        <m:sSupPr>
                          <m:ctrlPr>
                            <a:rPr lang="en-ID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ID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9</m:t>
                          </m:r>
                        </m:e>
                        <m:sup>
                          <m:r>
                            <a:rPr lang="en-ID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ID" sz="1600" b="0" dirty="0">
                  <a:solidFill>
                    <a:schemeClr val="tx1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358775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D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=1.017,36</m:t>
                      </m:r>
                      <m:sSup>
                        <m:sSupPr>
                          <m:ctrlPr>
                            <a:rPr lang="en-ID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ID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ID" sz="16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cm</m:t>
                          </m:r>
                        </m:e>
                        <m:sup>
                          <m:r>
                            <a:rPr lang="en-ID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ID" sz="1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/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E8938991-6154-47D4-B2AB-00A6986A56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691" y="3409950"/>
                <a:ext cx="5971309" cy="1323439"/>
              </a:xfrm>
              <a:prstGeom prst="rect">
                <a:avLst/>
              </a:prstGeom>
              <a:blipFill>
                <a:blip r:embed="rId3"/>
                <a:stretch>
                  <a:fillRect l="-510" t="-13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158578" y="523514"/>
                <a:ext cx="6242222" cy="10772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Diketahui bola berjari-jari </a:t>
                </a:r>
                <a14:m>
                  <m:oMath xmlns:m="http://schemas.openxmlformats.org/officeDocument/2006/math">
                    <m:r>
                      <a:rPr lang="sv-SE" sz="1600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9 </m:t>
                    </m:r>
                    <m:r>
                      <m:rPr>
                        <m:sty m:val="p"/>
                      </m:rPr>
                      <a:rPr lang="sv-SE" sz="1600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cm</m:t>
                    </m:r>
                    <m:r>
                      <a:rPr lang="sv-SE" sz="1600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(</m:t>
                    </m:r>
                    <m:r>
                      <a:rPr lang="sv-SE" sz="1600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𝜋</m:t>
                    </m:r>
                    <m:r>
                      <a:rPr lang="sv-SE" sz="1600" i="1" dirty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 3,14).</m:t>
                    </m:r>
                  </m:oMath>
                </a14:m>
                <a:endParaRPr lang="sv-SE" sz="1600" dirty="0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Hitung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volume bola.</a:t>
                </a:r>
              </a:p>
              <a:p>
                <a:r>
                  <a:rPr lang="fi-FI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b. Tentukan luas permukaan bola.</a:t>
                </a:r>
              </a:p>
              <a:p>
                <a:r>
                  <a:rPr lang="fi-FI" sz="1600" b="1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Jawab:</a:t>
                </a:r>
                <a:endParaRPr lang="en-ID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578" y="523514"/>
                <a:ext cx="6242222" cy="1077218"/>
              </a:xfrm>
              <a:prstGeom prst="rect">
                <a:avLst/>
              </a:prstGeom>
              <a:blipFill>
                <a:blip r:embed="rId4"/>
                <a:stretch>
                  <a:fillRect l="-488" t="-1695" b="-62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747619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25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BB93258-7DBA-D0C2-C3B9-CB394D112E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78710"/>
            <a:ext cx="3185614" cy="7808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F246658-64B3-A51E-8D4E-0E13123CA37F}"/>
              </a:ext>
            </a:extLst>
          </p:cNvPr>
          <p:cNvSpPr txBox="1"/>
          <p:nvPr/>
        </p:nvSpPr>
        <p:spPr>
          <a:xfrm>
            <a:off x="373620" y="343290"/>
            <a:ext cx="2590774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9.1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Balok</a:t>
            </a:r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dan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Kubus</a:t>
            </a:r>
            <a:endParaRPr lang="en-US" sz="21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0C4BE405-F637-8CEF-913D-A7F8C861A7A3}"/>
                  </a:ext>
                </a:extLst>
              </p:cNvPr>
              <p:cNvSpPr txBox="1"/>
              <p:nvPr/>
            </p:nvSpPr>
            <p:spPr>
              <a:xfrm>
                <a:off x="4194382" y="2251397"/>
                <a:ext cx="4854053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85750" indent="-285750" algn="just">
                  <a:buFont typeface="Wingdings" panose="05000000000000000000" pitchFamily="2" charset="2"/>
                  <a:buChar char="Ø"/>
                </a:pPr>
                <a:r>
                  <a:rPr lang="en-ID" sz="160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Persegi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panjang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bagian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depan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memiliki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ukuran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sama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persegi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panjang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bagian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belakang</a:t>
                </a:r>
                <a:r>
                  <a:rPr lang="en-ID" sz="160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yaitu</a:t>
                </a:r>
                <a14:m>
                  <m:oMath xmlns:m="http://schemas.openxmlformats.org/officeDocument/2006/math">
                    <m:r>
                      <a:rPr lang="en-ID" sz="1600" b="0" i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ID" sz="16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𝐴𝐵𝐹𝐸</m:t>
                    </m:r>
                    <m:r>
                      <a:rPr lang="en-ID" sz="16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ID" sz="16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𝐷𝐶𝐺𝐻</m:t>
                    </m:r>
                    <m:r>
                      <a:rPr lang="en-US" sz="1600" b="0" i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0C4BE405-F637-8CEF-913D-A7F8C861A7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4382" y="2251397"/>
                <a:ext cx="4854053" cy="830997"/>
              </a:xfrm>
              <a:prstGeom prst="rect">
                <a:avLst/>
              </a:prstGeom>
              <a:blipFill>
                <a:blip r:embed="rId3"/>
                <a:stretch>
                  <a:fillRect l="-503" t="-2190" r="-754" b="-80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32991FF0-CCE9-62EC-2FEF-96D68201B8BF}"/>
                  </a:ext>
                </a:extLst>
              </p:cNvPr>
              <p:cNvSpPr txBox="1"/>
              <p:nvPr/>
            </p:nvSpPr>
            <p:spPr>
              <a:xfrm>
                <a:off x="4211782" y="3058772"/>
                <a:ext cx="4572000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85750" indent="-285750">
                  <a:buFont typeface="Wingdings" panose="05000000000000000000" pitchFamily="2" charset="2"/>
                  <a:buChar char="Ø"/>
                </a:pPr>
                <a:r>
                  <a:rPr lang="en-ID" sz="160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Persegi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panjang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bagian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kiri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memiliki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ukuran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sama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persegi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panjang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bagian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kanan</a:t>
                </a:r>
                <a:r>
                  <a:rPr lang="en-ID" sz="160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yaitu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𝐴𝐷</m:t>
                    </m:r>
                    <m:r>
                      <a:rPr lang="en-US" sz="16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𝐻𝐸</m:t>
                    </m:r>
                    <m:r>
                      <a:rPr lang="en-ID" sz="16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ID" sz="16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𝐵𝐶𝐺</m:t>
                    </m:r>
                    <m:r>
                      <m:rPr>
                        <m:sty m:val="p"/>
                      </m:rPr>
                      <a:rPr lang="en-US" sz="1600" b="0" i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F</m:t>
                    </m:r>
                    <m:r>
                      <a:rPr lang="en-US" sz="1600" b="0" i="0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ID" sz="1600" dirty="0">
                  <a:solidFill>
                    <a:srgbClr val="231F2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32991FF0-CCE9-62EC-2FEF-96D68201B8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1782" y="3058772"/>
                <a:ext cx="4572000" cy="830997"/>
              </a:xfrm>
              <a:prstGeom prst="rect">
                <a:avLst/>
              </a:prstGeom>
              <a:blipFill>
                <a:blip r:embed="rId4"/>
                <a:stretch>
                  <a:fillRect l="-533" t="-2206" r="-12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285FCAC6-ED39-9E3C-5D0B-D2DF7DFFE21D}"/>
                  </a:ext>
                </a:extLst>
              </p:cNvPr>
              <p:cNvSpPr txBox="1"/>
              <p:nvPr/>
            </p:nvSpPr>
            <p:spPr>
              <a:xfrm>
                <a:off x="4191000" y="3840811"/>
                <a:ext cx="4592782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85750" indent="-285750">
                  <a:buFont typeface="Wingdings" panose="05000000000000000000" pitchFamily="2" charset="2"/>
                  <a:buChar char="Ø"/>
                </a:pP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Persegi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panjang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bagian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atas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memiliki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ukuran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yang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sama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persegi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panjang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bagian</a:t>
                </a:r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alas, </a:t>
                </a:r>
                <a:r>
                  <a:rPr lang="en-ID" sz="1600" dirty="0" err="1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yaitu</a:t>
                </a:r>
                <a:r>
                  <a:rPr lang="en-ID" sz="1600" dirty="0" smtClean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ID" sz="16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𝐸𝐹𝐺𝐻</m:t>
                    </m:r>
                    <m:r>
                      <a:rPr lang="en-ID" sz="16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ID" sz="1600" b="0" i="1" smtClean="0">
                        <a:solidFill>
                          <a:srgbClr val="231F2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𝐴𝐵𝐶𝐷</m:t>
                    </m:r>
                  </m:oMath>
                </a14:m>
                <a:r>
                  <a:rPr lang="en-ID" sz="1600" dirty="0">
                    <a:solidFill>
                      <a:srgbClr val="231F2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285FCAC6-ED39-9E3C-5D0B-D2DF7DFFE2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00" y="3840811"/>
                <a:ext cx="4592782" cy="830997"/>
              </a:xfrm>
              <a:prstGeom prst="rect">
                <a:avLst/>
              </a:prstGeom>
              <a:blipFill>
                <a:blip r:embed="rId5"/>
                <a:stretch>
                  <a:fillRect l="-531" t="-2206" r="-1461" b="-88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Speech Bubble: Oval 15">
            <a:extLst>
              <a:ext uri="{FF2B5EF4-FFF2-40B4-BE49-F238E27FC236}">
                <a16:creationId xmlns:a16="http://schemas.microsoft.com/office/drawing/2014/main" id="{A86E3393-9338-1009-36CD-6FAABC7EF420}"/>
              </a:ext>
            </a:extLst>
          </p:cNvPr>
          <p:cNvSpPr/>
          <p:nvPr/>
        </p:nvSpPr>
        <p:spPr>
          <a:xfrm>
            <a:off x="6085215" y="198652"/>
            <a:ext cx="2962908" cy="1219200"/>
          </a:xfrm>
          <a:prstGeom prst="wedgeEllipseCallout">
            <a:avLst>
              <a:gd name="adj1" fmla="val -45261"/>
              <a:gd name="adj2" fmla="val 45670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Pada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balok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dan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kubus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terdapat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bidang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atau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sisi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12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rusuk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ID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ID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en-ID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titik</a:t>
            </a:r>
            <a:r>
              <a:rPr lang="en-ID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sudut</a:t>
            </a:r>
            <a:r>
              <a:rPr lang="en-ID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373620" y="2231479"/>
            <a:ext cx="3346476" cy="2138702"/>
            <a:chOff x="363927" y="2019616"/>
            <a:chExt cx="3988961" cy="262879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115DB611-622B-15B2-8E9C-23237BFFCE97}"/>
                    </a:ext>
                  </a:extLst>
                </p:cNvPr>
                <p:cNvSpPr txBox="1"/>
                <p:nvPr/>
              </p:nvSpPr>
              <p:spPr>
                <a:xfrm>
                  <a:off x="3360428" y="2080213"/>
                  <a:ext cx="161775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𝐺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115DB611-622B-15B2-8E9C-23237BFFCE9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60428" y="2080213"/>
                  <a:ext cx="161775" cy="215444"/>
                </a:xfrm>
                <a:prstGeom prst="rect">
                  <a:avLst/>
                </a:prstGeom>
                <a:blipFill>
                  <a:blip r:embed="rId6"/>
                  <a:stretch>
                    <a:fillRect l="-40909" r="-31818" b="-2758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8" name="Group 7"/>
            <p:cNvGrpSpPr/>
            <p:nvPr/>
          </p:nvGrpSpPr>
          <p:grpSpPr>
            <a:xfrm>
              <a:off x="363927" y="2019616"/>
              <a:ext cx="3988961" cy="2628797"/>
              <a:chOff x="363511" y="2054587"/>
              <a:chExt cx="3988961" cy="2628797"/>
            </a:xfrm>
          </p:grpSpPr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9C93E45A-66B1-27DD-D7FA-612DF82CD7E0}"/>
                  </a:ext>
                </a:extLst>
              </p:cNvPr>
              <p:cNvSpPr txBox="1"/>
              <p:nvPr/>
            </p:nvSpPr>
            <p:spPr>
              <a:xfrm>
                <a:off x="2883710" y="4313965"/>
                <a:ext cx="126351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Titik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sudut</a:t>
                </a: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12" name="Group 11"/>
              <p:cNvGrpSpPr/>
              <p:nvPr/>
            </p:nvGrpSpPr>
            <p:grpSpPr>
              <a:xfrm>
                <a:off x="363511" y="2054587"/>
                <a:ext cx="3988961" cy="2259378"/>
                <a:chOff x="363511" y="2054587"/>
                <a:chExt cx="3988961" cy="2259378"/>
              </a:xfrm>
            </p:grpSpPr>
            <p:sp>
              <p:nvSpPr>
                <p:cNvPr id="4" name="Cube 3">
                  <a:extLst>
                    <a:ext uri="{FF2B5EF4-FFF2-40B4-BE49-F238E27FC236}">
                      <a16:creationId xmlns:a16="http://schemas.microsoft.com/office/drawing/2014/main" id="{2E9EACE5-1DE1-41D1-2A62-E2F7FC2BED9B}"/>
                    </a:ext>
                  </a:extLst>
                </p:cNvPr>
                <p:cNvSpPr/>
                <p:nvPr/>
              </p:nvSpPr>
              <p:spPr>
                <a:xfrm>
                  <a:off x="685787" y="2295408"/>
                  <a:ext cx="2660560" cy="1752600"/>
                </a:xfrm>
                <a:prstGeom prst="cube">
                  <a:avLst/>
                </a:prstGeom>
                <a:noFill/>
                <a:ln w="635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5" name="TextBox 4">
                      <a:extLst>
                        <a:ext uri="{FF2B5EF4-FFF2-40B4-BE49-F238E27FC236}">
                          <a16:creationId xmlns:a16="http://schemas.microsoft.com/office/drawing/2014/main" id="{E76EBBBA-AA4E-FF0A-C9EE-9FD0E735C28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63511" y="4032706"/>
                      <a:ext cx="457200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ID" sz="1400" b="0" i="1" smtClean="0">
                                <a:latin typeface="Cambria Math" panose="02040503050406030204" pitchFamily="18" charset="0"/>
                              </a:rPr>
                              <m:t>𝐴</m:t>
                            </m:r>
                          </m:oMath>
                        </m:oMathPara>
                      </a14:m>
                      <a:endParaRPr lang="en-ID" sz="1400" dirty="0"/>
                    </a:p>
                  </p:txBody>
                </p:sp>
              </mc:Choice>
              <mc:Fallback xmlns="">
                <p:sp>
                  <p:nvSpPr>
                    <p:cNvPr id="5" name="TextBox 4">
                      <a:extLst>
                        <a:ext uri="{FF2B5EF4-FFF2-40B4-BE49-F238E27FC236}">
                          <a16:creationId xmlns:a16="http://schemas.microsoft.com/office/drawing/2014/main" id="{E76EBBBA-AA4E-FF0A-C9EE-9FD0E735C282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63511" y="4032706"/>
                      <a:ext cx="457200" cy="215444"/>
                    </a:xfrm>
                    <a:prstGeom prst="rect">
                      <a:avLst/>
                    </a:prstGeom>
                    <a:blipFill>
                      <a:blip r:embed="rId14"/>
                      <a:stretch>
                        <a:fillRect b="-5714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6" name="TextBox 5">
                      <a:extLst>
                        <a:ext uri="{FF2B5EF4-FFF2-40B4-BE49-F238E27FC236}">
                          <a16:creationId xmlns:a16="http://schemas.microsoft.com/office/drawing/2014/main" id="{1648C7FB-00BE-D0FF-3F47-AF4A56BDC635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849074" y="4076052"/>
                      <a:ext cx="163506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ID" sz="1400" b="0" i="1" smtClean="0">
                                <a:latin typeface="Cambria Math" panose="02040503050406030204" pitchFamily="18" charset="0"/>
                              </a:rPr>
                              <m:t>𝐵</m:t>
                            </m:r>
                          </m:oMath>
                        </m:oMathPara>
                      </a14:m>
                      <a:endParaRPr lang="en-ID" sz="1400" dirty="0"/>
                    </a:p>
                  </p:txBody>
                </p:sp>
              </mc:Choice>
              <mc:Fallback xmlns="">
                <p:sp>
                  <p:nvSpPr>
                    <p:cNvPr id="6" name="TextBox 5">
                      <a:extLst>
                        <a:ext uri="{FF2B5EF4-FFF2-40B4-BE49-F238E27FC236}">
                          <a16:creationId xmlns:a16="http://schemas.microsoft.com/office/drawing/2014/main" id="{1648C7FB-00BE-D0FF-3F47-AF4A56BDC635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2849074" y="4076052"/>
                      <a:ext cx="163506" cy="215444"/>
                    </a:xfrm>
                    <a:prstGeom prst="rect">
                      <a:avLst/>
                    </a:prstGeom>
                    <a:blipFill>
                      <a:blip r:embed="rId15"/>
                      <a:stretch>
                        <a:fillRect l="-25926" r="-18519" b="-5714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7" name="TextBox 6">
                      <a:extLst>
                        <a:ext uri="{FF2B5EF4-FFF2-40B4-BE49-F238E27FC236}">
                          <a16:creationId xmlns:a16="http://schemas.microsoft.com/office/drawing/2014/main" id="{C5B50E03-0772-E4D1-3CA8-65D0C1134E2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375990" y="3424921"/>
                      <a:ext cx="155364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ID" sz="1400" b="0" i="1" smtClean="0">
                                <a:latin typeface="Cambria Math" panose="02040503050406030204" pitchFamily="18" charset="0"/>
                              </a:rPr>
                              <m:t>𝐶</m:t>
                            </m:r>
                          </m:oMath>
                        </m:oMathPara>
                      </a14:m>
                      <a:endParaRPr lang="en-ID" sz="1400" dirty="0"/>
                    </a:p>
                  </p:txBody>
                </p:sp>
              </mc:Choice>
              <mc:Fallback xmlns="">
                <p:sp>
                  <p:nvSpPr>
                    <p:cNvPr id="7" name="TextBox 6">
                      <a:extLst>
                        <a:ext uri="{FF2B5EF4-FFF2-40B4-BE49-F238E27FC236}">
                          <a16:creationId xmlns:a16="http://schemas.microsoft.com/office/drawing/2014/main" id="{C5B50E03-0772-E4D1-3CA8-65D0C1134E2E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375990" y="3424921"/>
                      <a:ext cx="155364" cy="215444"/>
                    </a:xfrm>
                    <a:prstGeom prst="rect">
                      <a:avLst/>
                    </a:prstGeom>
                    <a:blipFill>
                      <a:blip r:embed="rId16"/>
                      <a:stretch>
                        <a:fillRect l="-42857" r="-33333" b="-27586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9" name="Straight Connector 8">
                  <a:extLst>
                    <a:ext uri="{FF2B5EF4-FFF2-40B4-BE49-F238E27FC236}">
                      <a16:creationId xmlns:a16="http://schemas.microsoft.com/office/drawing/2014/main" id="{0A0D7ED5-1592-70BB-0A4F-B077E07B9E8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43000" y="2295408"/>
                  <a:ext cx="0" cy="1286369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Straight Connector 12">
                  <a:extLst>
                    <a:ext uri="{FF2B5EF4-FFF2-40B4-BE49-F238E27FC236}">
                      <a16:creationId xmlns:a16="http://schemas.microsoft.com/office/drawing/2014/main" id="{CB72C9F7-7A91-5990-840D-1BBE37C39D3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179383" y="3581777"/>
                  <a:ext cx="2203347" cy="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Straight Connector 14">
                  <a:extLst>
                    <a:ext uri="{FF2B5EF4-FFF2-40B4-BE49-F238E27FC236}">
                      <a16:creationId xmlns:a16="http://schemas.microsoft.com/office/drawing/2014/main" id="{7945CE47-4FC9-63E8-898F-DBB258EFA1E4}"/>
                    </a:ext>
                  </a:extLst>
                </p:cNvPr>
                <p:cNvCxnSpPr/>
                <p:nvPr/>
              </p:nvCxnSpPr>
              <p:spPr>
                <a:xfrm flipH="1">
                  <a:off x="685787" y="3581777"/>
                  <a:ext cx="457213" cy="450929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7" name="TextBox 16">
                      <a:extLst>
                        <a:ext uri="{FF2B5EF4-FFF2-40B4-BE49-F238E27FC236}">
                          <a16:creationId xmlns:a16="http://schemas.microsoft.com/office/drawing/2014/main" id="{7DB2F344-FE6E-ACFD-D677-3DAACA74573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846828" y="2493802"/>
                      <a:ext cx="156068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ID" sz="1400" b="0" i="1" smtClean="0">
                                <a:latin typeface="Cambria Math" panose="02040503050406030204" pitchFamily="18" charset="0"/>
                              </a:rPr>
                              <m:t>𝐹</m:t>
                            </m:r>
                          </m:oMath>
                        </m:oMathPara>
                      </a14:m>
                      <a:endParaRPr lang="en-ID" sz="1400" dirty="0"/>
                    </a:p>
                  </p:txBody>
                </p:sp>
              </mc:Choice>
              <mc:Fallback xmlns="">
                <p:sp>
                  <p:nvSpPr>
                    <p:cNvPr id="17" name="TextBox 16">
                      <a:extLst>
                        <a:ext uri="{FF2B5EF4-FFF2-40B4-BE49-F238E27FC236}">
                          <a16:creationId xmlns:a16="http://schemas.microsoft.com/office/drawing/2014/main" id="{7DB2F344-FE6E-ACFD-D677-3DAACA745737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2846828" y="2493802"/>
                      <a:ext cx="156068" cy="215444"/>
                    </a:xfrm>
                    <a:prstGeom prst="rect">
                      <a:avLst/>
                    </a:prstGeom>
                    <a:blipFill>
                      <a:blip r:embed="rId17"/>
                      <a:stretch>
                        <a:fillRect l="-40909" r="-31818" b="-32143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8" name="TextBox 17">
                      <a:extLst>
                        <a:ext uri="{FF2B5EF4-FFF2-40B4-BE49-F238E27FC236}">
                          <a16:creationId xmlns:a16="http://schemas.microsoft.com/office/drawing/2014/main" id="{D5F36FA8-3349-3704-9981-536E60013F8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920841" y="3381635"/>
                      <a:ext cx="170367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ID" sz="1400" b="0" i="1" smtClean="0">
                                <a:latin typeface="Cambria Math" panose="02040503050406030204" pitchFamily="18" charset="0"/>
                              </a:rPr>
                              <m:t>𝐷</m:t>
                            </m:r>
                          </m:oMath>
                        </m:oMathPara>
                      </a14:m>
                      <a:endParaRPr lang="en-ID" sz="1400" dirty="0"/>
                    </a:p>
                  </p:txBody>
                </p:sp>
              </mc:Choice>
              <mc:Fallback xmlns="">
                <p:sp>
                  <p:nvSpPr>
                    <p:cNvPr id="18" name="TextBox 17">
                      <a:extLst>
                        <a:ext uri="{FF2B5EF4-FFF2-40B4-BE49-F238E27FC236}">
                          <a16:creationId xmlns:a16="http://schemas.microsoft.com/office/drawing/2014/main" id="{D5F36FA8-3349-3704-9981-536E60013F8C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920841" y="3381635"/>
                      <a:ext cx="170367" cy="215444"/>
                    </a:xfrm>
                    <a:prstGeom prst="rect">
                      <a:avLst/>
                    </a:prstGeom>
                    <a:blipFill>
                      <a:blip r:embed="rId18"/>
                      <a:stretch>
                        <a:fillRect l="-25000" r="-17857" b="-5714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9" name="TextBox 18">
                      <a:extLst>
                        <a:ext uri="{FF2B5EF4-FFF2-40B4-BE49-F238E27FC236}">
                          <a16:creationId xmlns:a16="http://schemas.microsoft.com/office/drawing/2014/main" id="{78BE7DB0-B234-9EF5-E917-756FF8A8237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89006" y="2542778"/>
                      <a:ext cx="189853" cy="264814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ID" sz="1400" b="0" i="1" smtClean="0">
                                <a:latin typeface="Cambria Math" panose="02040503050406030204" pitchFamily="18" charset="0"/>
                              </a:rPr>
                              <m:t>𝐸</m:t>
                            </m:r>
                          </m:oMath>
                        </m:oMathPara>
                      </a14:m>
                      <a:endParaRPr lang="en-ID" sz="1400" dirty="0"/>
                    </a:p>
                  </p:txBody>
                </p:sp>
              </mc:Choice>
              <mc:Fallback xmlns="">
                <p:sp>
                  <p:nvSpPr>
                    <p:cNvPr id="19" name="TextBox 18">
                      <a:extLst>
                        <a:ext uri="{FF2B5EF4-FFF2-40B4-BE49-F238E27FC236}">
                          <a16:creationId xmlns:a16="http://schemas.microsoft.com/office/drawing/2014/main" id="{78BE7DB0-B234-9EF5-E917-756FF8A8237B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489006" y="2542778"/>
                      <a:ext cx="189853" cy="264814"/>
                    </a:xfrm>
                    <a:prstGeom prst="rect">
                      <a:avLst/>
                    </a:prstGeom>
                    <a:blipFill>
                      <a:blip r:embed="rId19"/>
                      <a:stretch>
                        <a:fillRect l="-26923" r="-19231" b="-2778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1" name="TextBox 20">
                      <a:extLst>
                        <a:ext uri="{FF2B5EF4-FFF2-40B4-BE49-F238E27FC236}">
                          <a16:creationId xmlns:a16="http://schemas.microsoft.com/office/drawing/2014/main" id="{B1EBCAB5-0D79-0FC3-17EA-EFFAB4360F6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972593" y="2054587"/>
                      <a:ext cx="176779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ID" sz="1400" b="0" i="1" smtClean="0">
                                <a:latin typeface="Cambria Math" panose="02040503050406030204" pitchFamily="18" charset="0"/>
                              </a:rPr>
                              <m:t>𝐻</m:t>
                            </m:r>
                          </m:oMath>
                        </m:oMathPara>
                      </a14:m>
                      <a:endParaRPr lang="en-ID" sz="1400" dirty="0"/>
                    </a:p>
                  </p:txBody>
                </p:sp>
              </mc:Choice>
              <mc:Fallback xmlns="">
                <p:sp>
                  <p:nvSpPr>
                    <p:cNvPr id="21" name="TextBox 20">
                      <a:extLst>
                        <a:ext uri="{FF2B5EF4-FFF2-40B4-BE49-F238E27FC236}">
                          <a16:creationId xmlns:a16="http://schemas.microsoft.com/office/drawing/2014/main" id="{B1EBCAB5-0D79-0FC3-17EA-EFFAB4360F6C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972593" y="2054587"/>
                      <a:ext cx="176779" cy="215444"/>
                    </a:xfrm>
                    <a:prstGeom prst="rect">
                      <a:avLst/>
                    </a:prstGeom>
                    <a:blipFill>
                      <a:blip r:embed="rId20"/>
                      <a:stretch>
                        <a:fillRect l="-37500" r="-33333" b="-27586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31" name="Straight Arrow Connector 30">
                  <a:extLst>
                    <a:ext uri="{FF2B5EF4-FFF2-40B4-BE49-F238E27FC236}">
                      <a16:creationId xmlns:a16="http://schemas.microsoft.com/office/drawing/2014/main" id="{F2F14BB1-7938-C611-B850-E229E7E6F0F0}"/>
                    </a:ext>
                  </a:extLst>
                </p:cNvPr>
                <p:cNvCxnSpPr/>
                <p:nvPr/>
              </p:nvCxnSpPr>
              <p:spPr>
                <a:xfrm>
                  <a:off x="2930827" y="4048008"/>
                  <a:ext cx="407187" cy="243488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Straight Arrow Connector 33">
                  <a:extLst>
                    <a:ext uri="{FF2B5EF4-FFF2-40B4-BE49-F238E27FC236}">
                      <a16:creationId xmlns:a16="http://schemas.microsoft.com/office/drawing/2014/main" id="{4CA2F8E6-A413-DBE8-1F78-69A925B1CD6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38014" y="2882706"/>
                  <a:ext cx="456117" cy="35830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E3945A1B-6AEE-8CEE-3B60-47F965CAF200}"/>
                    </a:ext>
                  </a:extLst>
                </p:cNvPr>
                <p:cNvSpPr txBox="1"/>
                <p:nvPr/>
              </p:nvSpPr>
              <p:spPr>
                <a:xfrm>
                  <a:off x="3514330" y="3281289"/>
                  <a:ext cx="838142" cy="4161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ID" sz="16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Rusuk</a:t>
                  </a:r>
                  <a:endPara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38" name="Straight Arrow Connector 37">
                  <a:extLst>
                    <a:ext uri="{FF2B5EF4-FFF2-40B4-BE49-F238E27FC236}">
                      <a16:creationId xmlns:a16="http://schemas.microsoft.com/office/drawing/2014/main" id="{A22BF296-CB8F-81C4-BA23-E0C53D92083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55635" y="3201094"/>
                  <a:ext cx="98330" cy="1112871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21DA0B50-2F7C-3459-5952-CA21FA21289B}"/>
                  </a:ext>
                </a:extLst>
              </p:cNvPr>
              <p:cNvSpPr txBox="1"/>
              <p:nvPr/>
            </p:nvSpPr>
            <p:spPr>
              <a:xfrm>
                <a:off x="1427409" y="4344830"/>
                <a:ext cx="117731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Bidang</a:t>
                </a:r>
                <a:endParaRPr lang="en-ID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9" name="Rectangle: Rounded Corners 8">
            <a:extLst>
              <a:ext uri="{FF2B5EF4-FFF2-40B4-BE49-F238E27FC236}">
                <a16:creationId xmlns:a16="http://schemas.microsoft.com/office/drawing/2014/main" id="{A4AC9B98-1355-498C-A082-04391403BD33}"/>
              </a:ext>
            </a:extLst>
          </p:cNvPr>
          <p:cNvSpPr/>
          <p:nvPr/>
        </p:nvSpPr>
        <p:spPr>
          <a:xfrm>
            <a:off x="226166" y="960307"/>
            <a:ext cx="5859049" cy="104698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ID" sz="1600" b="1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Balok</a:t>
            </a:r>
            <a:r>
              <a:rPr lang="en-ID" sz="1600" b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benda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dibatasi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oleh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enam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persegi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panjang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ID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Jika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semua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persegi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panjang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membentuk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balok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berbentuk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persegi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ukuran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balok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tersebut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disebut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kubus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86022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7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7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/>
      <p:bldP spid="26" grpId="0"/>
      <p:bldP spid="27" grpId="0"/>
      <p:bldP spid="16" grpId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B5546D8-DD64-FA61-1196-59C11A3D74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" y="133350"/>
            <a:ext cx="4876801" cy="96920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A401FD7-FE9E-7A3F-AAE0-513CADAB8790}"/>
              </a:ext>
            </a:extLst>
          </p:cNvPr>
          <p:cNvSpPr txBox="1"/>
          <p:nvPr/>
        </p:nvSpPr>
        <p:spPr>
          <a:xfrm>
            <a:off x="446885" y="410204"/>
            <a:ext cx="420018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9.2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Jaring-jaring</a:t>
            </a:r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Balok</a:t>
            </a:r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dan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Kubus</a:t>
            </a:r>
            <a:endParaRPr lang="en-US" sz="21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 descr="JARING JARING BALOK - Gambar, Cara Membuat, Rumus, Contoh Soal">
            <a:extLst>
              <a:ext uri="{FF2B5EF4-FFF2-40B4-BE49-F238E27FC236}">
                <a16:creationId xmlns:a16="http://schemas.microsoft.com/office/drawing/2014/main" id="{4B19DCC6-5369-68B7-533F-106637A5EA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553" y="1400987"/>
            <a:ext cx="2853837" cy="1262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AEF936F-3F72-90FD-14DA-179A5F385541}"/>
              </a:ext>
            </a:extLst>
          </p:cNvPr>
          <p:cNvSpPr txBox="1"/>
          <p:nvPr/>
        </p:nvSpPr>
        <p:spPr>
          <a:xfrm>
            <a:off x="4495800" y="2636762"/>
            <a:ext cx="34424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D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Contoh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gambar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jaring-jaring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balok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838200" y="1158836"/>
            <a:ext cx="2255265" cy="1535231"/>
            <a:chOff x="661467" y="1125435"/>
            <a:chExt cx="2639260" cy="1995700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F74A35BF-0C39-45C2-6791-242611C39D32}"/>
                    </a:ext>
                  </a:extLst>
                </p:cNvPr>
                <p:cNvSpPr txBox="1"/>
                <p:nvPr/>
              </p:nvSpPr>
              <p:spPr>
                <a:xfrm>
                  <a:off x="2834459" y="1170014"/>
                  <a:ext cx="421853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𝐺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F74A35BF-0C39-45C2-6791-242611C39D3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34459" y="1170014"/>
                  <a:ext cx="421853" cy="215444"/>
                </a:xfrm>
                <a:prstGeom prst="rect">
                  <a:avLst/>
                </a:prstGeom>
                <a:blipFill>
                  <a:blip r:embed="rId4"/>
                  <a:stretch>
                    <a:fillRect b="-3703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21" name="Group 20"/>
            <p:cNvGrpSpPr/>
            <p:nvPr/>
          </p:nvGrpSpPr>
          <p:grpSpPr>
            <a:xfrm>
              <a:off x="661467" y="1125435"/>
              <a:ext cx="2639260" cy="1995700"/>
              <a:chOff x="865129" y="969298"/>
              <a:chExt cx="2639260" cy="1995700"/>
            </a:xfrm>
          </p:grpSpPr>
          <p:sp>
            <p:nvSpPr>
              <p:cNvPr id="6" name="Cube 5">
                <a:extLst>
                  <a:ext uri="{FF2B5EF4-FFF2-40B4-BE49-F238E27FC236}">
                    <a16:creationId xmlns:a16="http://schemas.microsoft.com/office/drawing/2014/main" id="{99326022-24BE-1545-EB32-A92815CF5DC7}"/>
                  </a:ext>
                </a:extLst>
              </p:cNvPr>
              <p:cNvSpPr/>
              <p:nvPr/>
            </p:nvSpPr>
            <p:spPr>
              <a:xfrm>
                <a:off x="1158867" y="1200799"/>
                <a:ext cx="2037477" cy="1465359"/>
              </a:xfrm>
              <a:prstGeom prst="cube">
                <a:avLst/>
              </a:prstGeom>
              <a:noFill/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" name="TextBox 6">
                    <a:extLst>
                      <a:ext uri="{FF2B5EF4-FFF2-40B4-BE49-F238E27FC236}">
                        <a16:creationId xmlns:a16="http://schemas.microsoft.com/office/drawing/2014/main" id="{07D94CBC-4F7A-5D38-A94A-C04A316EED47}"/>
                      </a:ext>
                    </a:extLst>
                  </p:cNvPr>
                  <p:cNvSpPr txBox="1"/>
                  <p:nvPr/>
                </p:nvSpPr>
                <p:spPr>
                  <a:xfrm>
                    <a:off x="865129" y="2691649"/>
                    <a:ext cx="350127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7" name="TextBox 6">
                    <a:extLst>
                      <a:ext uri="{FF2B5EF4-FFF2-40B4-BE49-F238E27FC236}">
                        <a16:creationId xmlns:a16="http://schemas.microsoft.com/office/drawing/2014/main" id="{07D94CBC-4F7A-5D38-A94A-C04A316EED4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65129" y="2691649"/>
                    <a:ext cx="350127" cy="215444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b="-32143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" name="TextBox 7">
                    <a:extLst>
                      <a:ext uri="{FF2B5EF4-FFF2-40B4-BE49-F238E27FC236}">
                        <a16:creationId xmlns:a16="http://schemas.microsoft.com/office/drawing/2014/main" id="{14F88574-B1D7-AD52-9638-85F1DFF10B16}"/>
                      </a:ext>
                    </a:extLst>
                  </p:cNvPr>
                  <p:cNvSpPr txBox="1"/>
                  <p:nvPr/>
                </p:nvSpPr>
                <p:spPr>
                  <a:xfrm>
                    <a:off x="2742823" y="2749554"/>
                    <a:ext cx="125214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8" name="TextBox 7">
                    <a:extLst>
                      <a:ext uri="{FF2B5EF4-FFF2-40B4-BE49-F238E27FC236}">
                        <a16:creationId xmlns:a16="http://schemas.microsoft.com/office/drawing/2014/main" id="{14F88574-B1D7-AD52-9638-85F1DFF10B16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742823" y="2749554"/>
                    <a:ext cx="125214" cy="215444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l="-66667" r="-93333" b="-3703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" name="TextBox 8">
                    <a:extLst>
                      <a:ext uri="{FF2B5EF4-FFF2-40B4-BE49-F238E27FC236}">
                        <a16:creationId xmlns:a16="http://schemas.microsoft.com/office/drawing/2014/main" id="{518EC245-2DA0-C89E-9C45-153BE4A54255}"/>
                      </a:ext>
                    </a:extLst>
                  </p:cNvPr>
                  <p:cNvSpPr txBox="1"/>
                  <p:nvPr/>
                </p:nvSpPr>
                <p:spPr>
                  <a:xfrm>
                    <a:off x="3117311" y="2085046"/>
                    <a:ext cx="387078" cy="25292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9" name="TextBox 8">
                    <a:extLst>
                      <a:ext uri="{FF2B5EF4-FFF2-40B4-BE49-F238E27FC236}">
                        <a16:creationId xmlns:a16="http://schemas.microsoft.com/office/drawing/2014/main" id="{518EC245-2DA0-C89E-9C45-153BE4A54255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117311" y="2085046"/>
                    <a:ext cx="387078" cy="252920"/>
                  </a:xfrm>
                  <a:prstGeom prst="rect">
                    <a:avLst/>
                  </a:prstGeom>
                  <a:blipFill>
                    <a:blip r:embed="rId7"/>
                    <a:stretch>
                      <a:fillRect b="-15625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FABBA94B-E9C8-6F30-31D4-743320AC66B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44679" y="1200799"/>
                <a:ext cx="0" cy="1083569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353EEFA7-C1D0-B791-8003-15A487CAEE6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520641" y="2284368"/>
                <a:ext cx="1659429" cy="17907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4D64286F-6F8B-CE3A-9FE1-D73782F9C21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180244" y="2302275"/>
                <a:ext cx="340397" cy="380563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" name="TextBox 12">
                    <a:extLst>
                      <a:ext uri="{FF2B5EF4-FFF2-40B4-BE49-F238E27FC236}">
                        <a16:creationId xmlns:a16="http://schemas.microsoft.com/office/drawing/2014/main" id="{D30E44EC-3457-3428-510B-D55137E19A91}"/>
                      </a:ext>
                    </a:extLst>
                  </p:cNvPr>
                  <p:cNvSpPr txBox="1"/>
                  <p:nvPr/>
                </p:nvSpPr>
                <p:spPr>
                  <a:xfrm>
                    <a:off x="2748518" y="1349646"/>
                    <a:ext cx="119519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𝐹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13" name="TextBox 12">
                    <a:extLst>
                      <a:ext uri="{FF2B5EF4-FFF2-40B4-BE49-F238E27FC236}">
                        <a16:creationId xmlns:a16="http://schemas.microsoft.com/office/drawing/2014/main" id="{D30E44EC-3457-3428-510B-D55137E19A9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748518" y="1349646"/>
                    <a:ext cx="119519" cy="215444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l="-66667" r="-86667" b="-3703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4" name="TextBox 13">
                    <a:extLst>
                      <a:ext uri="{FF2B5EF4-FFF2-40B4-BE49-F238E27FC236}">
                        <a16:creationId xmlns:a16="http://schemas.microsoft.com/office/drawing/2014/main" id="{8AA466E7-F15E-7BB9-F8CF-CDBF3E0A06EF}"/>
                      </a:ext>
                    </a:extLst>
                  </p:cNvPr>
                  <p:cNvSpPr txBox="1"/>
                  <p:nvPr/>
                </p:nvSpPr>
                <p:spPr>
                  <a:xfrm>
                    <a:off x="1597867" y="1971909"/>
                    <a:ext cx="302648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14" name="TextBox 13">
                    <a:extLst>
                      <a:ext uri="{FF2B5EF4-FFF2-40B4-BE49-F238E27FC236}">
                        <a16:creationId xmlns:a16="http://schemas.microsoft.com/office/drawing/2014/main" id="{8AA466E7-F15E-7BB9-F8CF-CDBF3E0A06EF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597867" y="1971909"/>
                    <a:ext cx="302648" cy="215444"/>
                  </a:xfrm>
                  <a:prstGeom prst="rect">
                    <a:avLst/>
                  </a:prstGeom>
                  <a:blipFill>
                    <a:blip r:embed="rId9"/>
                    <a:stretch>
                      <a:fillRect l="-5405" r="-2703" b="-3703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5" name="TextBox 14">
                    <a:extLst>
                      <a:ext uri="{FF2B5EF4-FFF2-40B4-BE49-F238E27FC236}">
                        <a16:creationId xmlns:a16="http://schemas.microsoft.com/office/drawing/2014/main" id="{709EB904-E6DF-0F45-2FE7-4CF7BD9A2027}"/>
                      </a:ext>
                    </a:extLst>
                  </p:cNvPr>
                  <p:cNvSpPr txBox="1"/>
                  <p:nvPr/>
                </p:nvSpPr>
                <p:spPr>
                  <a:xfrm>
                    <a:off x="1014835" y="1469524"/>
                    <a:ext cx="157917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15" name="TextBox 14">
                    <a:extLst>
                      <a:ext uri="{FF2B5EF4-FFF2-40B4-BE49-F238E27FC236}">
                        <a16:creationId xmlns:a16="http://schemas.microsoft.com/office/drawing/2014/main" id="{709EB904-E6DF-0F45-2FE7-4CF7BD9A202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14835" y="1469524"/>
                    <a:ext cx="157917" cy="215444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 l="-52632" r="-47368" b="-3703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7" name="TextBox 16">
                    <a:extLst>
                      <a:ext uri="{FF2B5EF4-FFF2-40B4-BE49-F238E27FC236}">
                        <a16:creationId xmlns:a16="http://schemas.microsoft.com/office/drawing/2014/main" id="{FCA19AC6-66B0-5B1D-F00C-1764A0A9B6AE}"/>
                      </a:ext>
                    </a:extLst>
                  </p:cNvPr>
                  <p:cNvSpPr txBox="1"/>
                  <p:nvPr/>
                </p:nvSpPr>
                <p:spPr>
                  <a:xfrm>
                    <a:off x="1370216" y="969298"/>
                    <a:ext cx="243563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𝐻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17" name="TextBox 16">
                    <a:extLst>
                      <a:ext uri="{FF2B5EF4-FFF2-40B4-BE49-F238E27FC236}">
                        <a16:creationId xmlns:a16="http://schemas.microsoft.com/office/drawing/2014/main" id="{FCA19AC6-66B0-5B1D-F00C-1764A0A9B6A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370216" y="969298"/>
                    <a:ext cx="243563" cy="215444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 l="-20000" r="-16667" b="-3703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grpSp>
        <p:nvGrpSpPr>
          <p:cNvPr id="30" name="Group 29"/>
          <p:cNvGrpSpPr/>
          <p:nvPr/>
        </p:nvGrpSpPr>
        <p:grpSpPr>
          <a:xfrm>
            <a:off x="1412378" y="2929404"/>
            <a:ext cx="2056549" cy="1766987"/>
            <a:chOff x="1196193" y="2917494"/>
            <a:chExt cx="2056549" cy="1766987"/>
          </a:xfrm>
        </p:grpSpPr>
        <p:sp>
          <p:nvSpPr>
            <p:cNvPr id="44" name="Cube 43">
              <a:extLst>
                <a:ext uri="{FF2B5EF4-FFF2-40B4-BE49-F238E27FC236}">
                  <a16:creationId xmlns:a16="http://schemas.microsoft.com/office/drawing/2014/main" id="{F75FC312-4747-8B70-ABC4-F74136E7F5D0}"/>
                </a:ext>
              </a:extLst>
            </p:cNvPr>
            <p:cNvSpPr/>
            <p:nvPr/>
          </p:nvSpPr>
          <p:spPr>
            <a:xfrm>
              <a:off x="1472653" y="3144013"/>
              <a:ext cx="1395384" cy="1294508"/>
            </a:xfrm>
            <a:prstGeom prst="cube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cxnSp>
          <p:nvCxnSpPr>
            <p:cNvPr id="1024" name="Straight Connector 1023">
              <a:extLst>
                <a:ext uri="{FF2B5EF4-FFF2-40B4-BE49-F238E27FC236}">
                  <a16:creationId xmlns:a16="http://schemas.microsoft.com/office/drawing/2014/main" id="{9B563043-ED55-18B0-FBCB-90814B29AA6D}"/>
                </a:ext>
              </a:extLst>
            </p:cNvPr>
            <p:cNvCxnSpPr>
              <a:cxnSpLocks/>
            </p:cNvCxnSpPr>
            <p:nvPr/>
          </p:nvCxnSpPr>
          <p:spPr>
            <a:xfrm>
              <a:off x="1828800" y="4095750"/>
              <a:ext cx="1039237" cy="0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7" name="Straight Connector 1026">
              <a:extLst>
                <a:ext uri="{FF2B5EF4-FFF2-40B4-BE49-F238E27FC236}">
                  <a16:creationId xmlns:a16="http://schemas.microsoft.com/office/drawing/2014/main" id="{F0F1D767-EEE6-9103-68BB-0D5CF3488E8B}"/>
                </a:ext>
              </a:extLst>
            </p:cNvPr>
            <p:cNvCxnSpPr>
              <a:cxnSpLocks/>
            </p:cNvCxnSpPr>
            <p:nvPr/>
          </p:nvCxnSpPr>
          <p:spPr>
            <a:xfrm>
              <a:off x="1828800" y="3144013"/>
              <a:ext cx="0" cy="989074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3" name="Straight Connector 1032">
              <a:extLst>
                <a:ext uri="{FF2B5EF4-FFF2-40B4-BE49-F238E27FC236}">
                  <a16:creationId xmlns:a16="http://schemas.microsoft.com/office/drawing/2014/main" id="{EDB648DA-4707-C7EC-1DF3-9FD67628AB4A}"/>
                </a:ext>
              </a:extLst>
            </p:cNvPr>
            <p:cNvCxnSpPr/>
            <p:nvPr/>
          </p:nvCxnSpPr>
          <p:spPr>
            <a:xfrm flipV="1">
              <a:off x="1472653" y="4095750"/>
              <a:ext cx="356147" cy="342771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5" name="TextBox 74">
                  <a:extLst>
                    <a:ext uri="{FF2B5EF4-FFF2-40B4-BE49-F238E27FC236}">
                      <a16:creationId xmlns:a16="http://schemas.microsoft.com/office/drawing/2014/main" id="{A45D78BE-F443-8BDB-9A0B-270FF80C79DF}"/>
                    </a:ext>
                  </a:extLst>
                </p:cNvPr>
                <p:cNvSpPr txBox="1"/>
                <p:nvPr/>
              </p:nvSpPr>
              <p:spPr>
                <a:xfrm>
                  <a:off x="1196193" y="4346057"/>
                  <a:ext cx="350127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75" name="TextBox 74">
                  <a:extLst>
                    <a:ext uri="{FF2B5EF4-FFF2-40B4-BE49-F238E27FC236}">
                      <a16:creationId xmlns:a16="http://schemas.microsoft.com/office/drawing/2014/main" id="{A45D78BE-F443-8BDB-9A0B-270FF80C79D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96193" y="4346057"/>
                  <a:ext cx="350127" cy="215444"/>
                </a:xfrm>
                <a:prstGeom prst="rect">
                  <a:avLst/>
                </a:prstGeom>
                <a:blipFill>
                  <a:blip r:embed="rId12"/>
                  <a:stretch>
                    <a:fillRect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6" name="TextBox 75">
                  <a:extLst>
                    <a:ext uri="{FF2B5EF4-FFF2-40B4-BE49-F238E27FC236}">
                      <a16:creationId xmlns:a16="http://schemas.microsoft.com/office/drawing/2014/main" id="{77DBCDB9-3972-B893-14A6-BBA94F6E1F17}"/>
                    </a:ext>
                  </a:extLst>
                </p:cNvPr>
                <p:cNvSpPr txBox="1"/>
                <p:nvPr/>
              </p:nvSpPr>
              <p:spPr>
                <a:xfrm>
                  <a:off x="2618128" y="4469037"/>
                  <a:ext cx="125214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76" name="TextBox 75">
                  <a:extLst>
                    <a:ext uri="{FF2B5EF4-FFF2-40B4-BE49-F238E27FC236}">
                      <a16:creationId xmlns:a16="http://schemas.microsoft.com/office/drawing/2014/main" id="{77DBCDB9-3972-B893-14A6-BBA94F6E1F1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18128" y="4469037"/>
                  <a:ext cx="125214" cy="215444"/>
                </a:xfrm>
                <a:prstGeom prst="rect">
                  <a:avLst/>
                </a:prstGeom>
                <a:blipFill>
                  <a:blip r:embed="rId6"/>
                  <a:stretch>
                    <a:fillRect l="-50000" r="-45000"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7" name="TextBox 76">
                  <a:extLst>
                    <a:ext uri="{FF2B5EF4-FFF2-40B4-BE49-F238E27FC236}">
                      <a16:creationId xmlns:a16="http://schemas.microsoft.com/office/drawing/2014/main" id="{26878238-BB84-A8A3-A737-964DDED198EF}"/>
                    </a:ext>
                  </a:extLst>
                </p:cNvPr>
                <p:cNvSpPr txBox="1"/>
                <p:nvPr/>
              </p:nvSpPr>
              <p:spPr>
                <a:xfrm>
                  <a:off x="2753207" y="3963175"/>
                  <a:ext cx="499535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77" name="TextBox 76">
                  <a:extLst>
                    <a:ext uri="{FF2B5EF4-FFF2-40B4-BE49-F238E27FC236}">
                      <a16:creationId xmlns:a16="http://schemas.microsoft.com/office/drawing/2014/main" id="{26878238-BB84-A8A3-A737-964DDED198E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53207" y="3963175"/>
                  <a:ext cx="499535" cy="215444"/>
                </a:xfrm>
                <a:prstGeom prst="rect">
                  <a:avLst/>
                </a:prstGeom>
                <a:blipFill>
                  <a:blip r:embed="rId13"/>
                  <a:stretch>
                    <a:fillRect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8" name="TextBox 77">
                  <a:extLst>
                    <a:ext uri="{FF2B5EF4-FFF2-40B4-BE49-F238E27FC236}">
                      <a16:creationId xmlns:a16="http://schemas.microsoft.com/office/drawing/2014/main" id="{598D1834-117E-860A-D0C2-3F297495C5EF}"/>
                    </a:ext>
                  </a:extLst>
                </p:cNvPr>
                <p:cNvSpPr txBox="1"/>
                <p:nvPr/>
              </p:nvSpPr>
              <p:spPr>
                <a:xfrm>
                  <a:off x="2471281" y="3243302"/>
                  <a:ext cx="119518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𝐹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78" name="TextBox 77">
                  <a:extLst>
                    <a:ext uri="{FF2B5EF4-FFF2-40B4-BE49-F238E27FC236}">
                      <a16:creationId xmlns:a16="http://schemas.microsoft.com/office/drawing/2014/main" id="{598D1834-117E-860A-D0C2-3F297495C5E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71281" y="3243302"/>
                  <a:ext cx="119518" cy="215444"/>
                </a:xfrm>
                <a:prstGeom prst="rect">
                  <a:avLst/>
                </a:prstGeom>
                <a:blipFill>
                  <a:blip r:embed="rId8"/>
                  <a:stretch>
                    <a:fillRect l="-52632" r="-47368"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9" name="TextBox 78">
                  <a:extLst>
                    <a:ext uri="{FF2B5EF4-FFF2-40B4-BE49-F238E27FC236}">
                      <a16:creationId xmlns:a16="http://schemas.microsoft.com/office/drawing/2014/main" id="{FCDF569F-29AA-0818-569E-86D705582937}"/>
                    </a:ext>
                  </a:extLst>
                </p:cNvPr>
                <p:cNvSpPr txBox="1"/>
                <p:nvPr/>
              </p:nvSpPr>
              <p:spPr>
                <a:xfrm>
                  <a:off x="1613089" y="3917643"/>
                  <a:ext cx="302648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79" name="TextBox 78">
                  <a:extLst>
                    <a:ext uri="{FF2B5EF4-FFF2-40B4-BE49-F238E27FC236}">
                      <a16:creationId xmlns:a16="http://schemas.microsoft.com/office/drawing/2014/main" id="{FCDF569F-29AA-0818-569E-86D70558293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13089" y="3917643"/>
                  <a:ext cx="302648" cy="215444"/>
                </a:xfrm>
                <a:prstGeom prst="rect">
                  <a:avLst/>
                </a:prstGeom>
                <a:blipFill>
                  <a:blip r:embed="rId14"/>
                  <a:stretch>
                    <a:fillRect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0" name="TextBox 79">
                  <a:extLst>
                    <a:ext uri="{FF2B5EF4-FFF2-40B4-BE49-F238E27FC236}">
                      <a16:creationId xmlns:a16="http://schemas.microsoft.com/office/drawing/2014/main" id="{BD66EE7D-B3F3-9ADA-72ED-A0E4452BE29A}"/>
                    </a:ext>
                  </a:extLst>
                </p:cNvPr>
                <p:cNvSpPr txBox="1"/>
                <p:nvPr/>
              </p:nvSpPr>
              <p:spPr>
                <a:xfrm>
                  <a:off x="1350442" y="3336810"/>
                  <a:ext cx="157917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𝐸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80" name="TextBox 79">
                  <a:extLst>
                    <a:ext uri="{FF2B5EF4-FFF2-40B4-BE49-F238E27FC236}">
                      <a16:creationId xmlns:a16="http://schemas.microsoft.com/office/drawing/2014/main" id="{BD66EE7D-B3F3-9ADA-72ED-A0E4452BE29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50442" y="3336810"/>
                  <a:ext cx="157917" cy="215444"/>
                </a:xfrm>
                <a:prstGeom prst="rect">
                  <a:avLst/>
                </a:prstGeom>
                <a:blipFill>
                  <a:blip r:embed="rId10"/>
                  <a:stretch>
                    <a:fillRect l="-26923" r="-19231" b="-277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1" name="TextBox 80">
                  <a:extLst>
                    <a:ext uri="{FF2B5EF4-FFF2-40B4-BE49-F238E27FC236}">
                      <a16:creationId xmlns:a16="http://schemas.microsoft.com/office/drawing/2014/main" id="{8E074AA3-3DCE-0603-8070-810651833180}"/>
                    </a:ext>
                  </a:extLst>
                </p:cNvPr>
                <p:cNvSpPr txBox="1"/>
                <p:nvPr/>
              </p:nvSpPr>
              <p:spPr>
                <a:xfrm>
                  <a:off x="2716059" y="2940042"/>
                  <a:ext cx="421853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𝐺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81" name="TextBox 80">
                  <a:extLst>
                    <a:ext uri="{FF2B5EF4-FFF2-40B4-BE49-F238E27FC236}">
                      <a16:creationId xmlns:a16="http://schemas.microsoft.com/office/drawing/2014/main" id="{8E074AA3-3DCE-0603-8070-81065183318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16059" y="2940042"/>
                  <a:ext cx="421853" cy="215444"/>
                </a:xfrm>
                <a:prstGeom prst="rect">
                  <a:avLst/>
                </a:prstGeom>
                <a:blipFill>
                  <a:blip r:embed="rId15"/>
                  <a:stretch>
                    <a:fillRect b="-277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2" name="TextBox 81">
                  <a:extLst>
                    <a:ext uri="{FF2B5EF4-FFF2-40B4-BE49-F238E27FC236}">
                      <a16:creationId xmlns:a16="http://schemas.microsoft.com/office/drawing/2014/main" id="{33695BA1-C535-959F-16D7-BE7FFAE2CCA8}"/>
                    </a:ext>
                  </a:extLst>
                </p:cNvPr>
                <p:cNvSpPr txBox="1"/>
                <p:nvPr/>
              </p:nvSpPr>
              <p:spPr>
                <a:xfrm>
                  <a:off x="1642631" y="2917494"/>
                  <a:ext cx="243563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𝐻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82" name="TextBox 81">
                  <a:extLst>
                    <a:ext uri="{FF2B5EF4-FFF2-40B4-BE49-F238E27FC236}">
                      <a16:creationId xmlns:a16="http://schemas.microsoft.com/office/drawing/2014/main" id="{33695BA1-C535-959F-16D7-BE7FFAE2CCA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42631" y="2917494"/>
                  <a:ext cx="243563" cy="215444"/>
                </a:xfrm>
                <a:prstGeom prst="rect">
                  <a:avLst/>
                </a:prstGeom>
                <a:blipFill>
                  <a:blip r:embed="rId11"/>
                  <a:stretch>
                    <a:fillRect l="-2500"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B9C51130-61BE-240C-3E5F-0C28009E992A}"/>
              </a:ext>
            </a:extLst>
          </p:cNvPr>
          <p:cNvSpPr txBox="1"/>
          <p:nvPr/>
        </p:nvSpPr>
        <p:spPr>
          <a:xfrm>
            <a:off x="4343400" y="4274306"/>
            <a:ext cx="34424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D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Contoh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gambar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jaring-jaring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kubus</a:t>
            </a:r>
            <a:r>
              <a:rPr lang="en-ID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3" name="Arrow: Right 3">
            <a:extLst>
              <a:ext uri="{FF2B5EF4-FFF2-40B4-BE49-F238E27FC236}">
                <a16:creationId xmlns:a16="http://schemas.microsoft.com/office/drawing/2014/main" id="{3909B3DB-A1A6-29A4-7128-4A4BA2466B37}"/>
              </a:ext>
            </a:extLst>
          </p:cNvPr>
          <p:cNvSpPr/>
          <p:nvPr/>
        </p:nvSpPr>
        <p:spPr>
          <a:xfrm>
            <a:off x="3752910" y="3538722"/>
            <a:ext cx="529816" cy="420516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5" name="Arrow: Right 3">
            <a:extLst>
              <a:ext uri="{FF2B5EF4-FFF2-40B4-BE49-F238E27FC236}">
                <a16:creationId xmlns:a16="http://schemas.microsoft.com/office/drawing/2014/main" id="{3909B3DB-A1A6-29A4-7128-4A4BA2466B37}"/>
              </a:ext>
            </a:extLst>
          </p:cNvPr>
          <p:cNvSpPr/>
          <p:nvPr/>
        </p:nvSpPr>
        <p:spPr>
          <a:xfrm>
            <a:off x="3570554" y="1558115"/>
            <a:ext cx="529816" cy="420516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8" name="Group 17"/>
          <p:cNvGrpSpPr/>
          <p:nvPr/>
        </p:nvGrpSpPr>
        <p:grpSpPr>
          <a:xfrm>
            <a:off x="5105400" y="3089303"/>
            <a:ext cx="1585461" cy="1122313"/>
            <a:chOff x="5105400" y="3108208"/>
            <a:chExt cx="1585461" cy="1122313"/>
          </a:xfrm>
        </p:grpSpPr>
        <p:grpSp>
          <p:nvGrpSpPr>
            <p:cNvPr id="31" name="Group 30"/>
            <p:cNvGrpSpPr/>
            <p:nvPr/>
          </p:nvGrpSpPr>
          <p:grpSpPr>
            <a:xfrm>
              <a:off x="5105400" y="3108208"/>
              <a:ext cx="1585461" cy="1122313"/>
              <a:chOff x="5492660" y="2861839"/>
              <a:chExt cx="2018591" cy="1553422"/>
            </a:xfrm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1EBE6AC6-A58F-ED1C-175C-79F73E1FE4DF}"/>
                  </a:ext>
                </a:extLst>
              </p:cNvPr>
              <p:cNvSpPr/>
              <p:nvPr/>
            </p:nvSpPr>
            <p:spPr>
              <a:xfrm>
                <a:off x="5492660" y="3379646"/>
                <a:ext cx="2018591" cy="517808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D96F165F-186A-0653-8EEF-B58ABD6A8811}"/>
                  </a:ext>
                </a:extLst>
              </p:cNvPr>
              <p:cNvSpPr/>
              <p:nvPr/>
            </p:nvSpPr>
            <p:spPr>
              <a:xfrm>
                <a:off x="6019800" y="3379645"/>
                <a:ext cx="511646" cy="517808"/>
              </a:xfrm>
              <a:prstGeom prst="rect">
                <a:avLst/>
              </a:prstGeom>
              <a:noFill/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7EFD15C-1EB3-D12F-0B61-18C6AE64889A}"/>
                  </a:ext>
                </a:extLst>
              </p:cNvPr>
              <p:cNvSpPr/>
              <p:nvPr/>
            </p:nvSpPr>
            <p:spPr>
              <a:xfrm>
                <a:off x="6019800" y="3897454"/>
                <a:ext cx="511646" cy="517807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A0D70C1-347D-4569-7966-5310ECCCFDB1}"/>
                  </a:ext>
                </a:extLst>
              </p:cNvPr>
              <p:cNvSpPr/>
              <p:nvPr/>
            </p:nvSpPr>
            <p:spPr>
              <a:xfrm>
                <a:off x="6019800" y="2861839"/>
                <a:ext cx="511646" cy="517807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CA0D70C1-347D-4569-7966-5310ECCCFDB1}"/>
                </a:ext>
              </a:extLst>
            </p:cNvPr>
            <p:cNvSpPr/>
            <p:nvPr/>
          </p:nvSpPr>
          <p:spPr>
            <a:xfrm>
              <a:off x="6288999" y="3482312"/>
              <a:ext cx="401862" cy="374104"/>
            </a:xfrm>
            <a:prstGeom prst="rect">
              <a:avLst/>
            </a:prstGeom>
            <a:solidFill>
              <a:srgbClr val="EFCACA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CA0D70C1-347D-4569-7966-5310ECCCFDB1}"/>
                </a:ext>
              </a:extLst>
            </p:cNvPr>
            <p:cNvSpPr/>
            <p:nvPr/>
          </p:nvSpPr>
          <p:spPr>
            <a:xfrm>
              <a:off x="5519431" y="3482312"/>
              <a:ext cx="401862" cy="374104"/>
            </a:xfrm>
            <a:prstGeom prst="rect">
              <a:avLst/>
            </a:prstGeom>
            <a:solidFill>
              <a:srgbClr val="EFCACA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18865523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39" grpId="0"/>
      <p:bldP spid="43" grpId="0" animBg="1"/>
      <p:bldP spid="4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C485859-E93C-3E40-E6E6-02B2131F51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62" y="32789"/>
            <a:ext cx="7193080" cy="86697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141949F-CF4A-4687-0117-8704A823D850}"/>
              </a:ext>
            </a:extLst>
          </p:cNvPr>
          <p:cNvSpPr txBox="1"/>
          <p:nvPr/>
        </p:nvSpPr>
        <p:spPr>
          <a:xfrm>
            <a:off x="408608" y="252195"/>
            <a:ext cx="644118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9.3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Garis</a:t>
            </a:r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Bidang</a:t>
            </a:r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Istimewa </a:t>
            </a:r>
            <a:r>
              <a:rPr lang="en-US" sz="21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2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Balok</a:t>
            </a:r>
            <a:r>
              <a:rPr lang="en-US" sz="2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dan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Kubus</a:t>
            </a:r>
            <a:endParaRPr lang="en-US" sz="21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298918E-7F54-4D2F-037E-3663C369601C}"/>
              </a:ext>
            </a:extLst>
          </p:cNvPr>
          <p:cNvSpPr txBox="1"/>
          <p:nvPr/>
        </p:nvSpPr>
        <p:spPr>
          <a:xfrm>
            <a:off x="459636" y="1930869"/>
            <a:ext cx="8382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ID" sz="1600" b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Diagonal </a:t>
            </a:r>
            <a:r>
              <a:rPr lang="en-ID" sz="1600" b="1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sisi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yaitu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garis (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bukan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rusuk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yang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menghubungkan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titik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sudut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dalam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satu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bidang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ID" sz="1600" b="1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ID" sz="1600" b="1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ontoh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garis </a:t>
            </a:r>
            <a:r>
              <a:rPr lang="en-ID" sz="1600" i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BG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merupakan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diagonal </a:t>
            </a:r>
            <a:r>
              <a:rPr lang="en-ID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sisi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2438400" y="2739837"/>
            <a:ext cx="2108772" cy="1636732"/>
            <a:chOff x="6593938" y="1733769"/>
            <a:chExt cx="2108772" cy="163673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2983FFEB-D0C0-7ED8-1B56-5BE9AEF3FB86}"/>
                    </a:ext>
                  </a:extLst>
                </p:cNvPr>
                <p:cNvSpPr txBox="1"/>
                <p:nvPr/>
              </p:nvSpPr>
              <p:spPr>
                <a:xfrm>
                  <a:off x="8187265" y="1773942"/>
                  <a:ext cx="421853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𝐺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2983FFEB-D0C0-7ED8-1B56-5BE9AEF3FB8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187265" y="1773942"/>
                  <a:ext cx="421853" cy="215444"/>
                </a:xfrm>
                <a:prstGeom prst="rect">
                  <a:avLst/>
                </a:prstGeom>
                <a:blipFill>
                  <a:blip r:embed="rId3"/>
                  <a:stretch>
                    <a:fillRect b="-277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1A37CEE9-8AAF-644A-82B3-2511540277EA}"/>
                    </a:ext>
                  </a:extLst>
                </p:cNvPr>
                <p:cNvSpPr txBox="1"/>
                <p:nvPr/>
              </p:nvSpPr>
              <p:spPr>
                <a:xfrm>
                  <a:off x="7029951" y="1733769"/>
                  <a:ext cx="243563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𝐻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1A37CEE9-8AAF-644A-82B3-2511540277E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29951" y="1733769"/>
                  <a:ext cx="243563" cy="215444"/>
                </a:xfrm>
                <a:prstGeom prst="rect">
                  <a:avLst/>
                </a:prstGeom>
                <a:blipFill>
                  <a:blip r:embed="rId4"/>
                  <a:stretch>
                    <a:fillRect l="-2564" r="-2564" b="-277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4" name="Group 3"/>
            <p:cNvGrpSpPr/>
            <p:nvPr/>
          </p:nvGrpSpPr>
          <p:grpSpPr>
            <a:xfrm>
              <a:off x="6593938" y="1929758"/>
              <a:ext cx="2108772" cy="1440743"/>
              <a:chOff x="6578028" y="1953097"/>
              <a:chExt cx="2108772" cy="1440743"/>
            </a:xfrm>
          </p:grpSpPr>
          <p:sp>
            <p:nvSpPr>
              <p:cNvPr id="11" name="Cube 10">
                <a:extLst>
                  <a:ext uri="{FF2B5EF4-FFF2-40B4-BE49-F238E27FC236}">
                    <a16:creationId xmlns:a16="http://schemas.microsoft.com/office/drawing/2014/main" id="{058AFA37-E356-631C-787A-134FE6DF6555}"/>
                  </a:ext>
                </a:extLst>
              </p:cNvPr>
              <p:cNvSpPr/>
              <p:nvPr/>
            </p:nvSpPr>
            <p:spPr>
              <a:xfrm>
                <a:off x="6854488" y="1953097"/>
                <a:ext cx="1395384" cy="1294508"/>
              </a:xfrm>
              <a:prstGeom prst="cube">
                <a:avLst/>
              </a:prstGeom>
              <a:noFill/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D9376E59-4647-1C9D-1172-6F1195774E7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10635" y="2904834"/>
                <a:ext cx="1039237" cy="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D8A7E22F-2D87-D265-FAEA-C00143AD199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10635" y="1953097"/>
                <a:ext cx="0" cy="989074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7143452E-6DFA-B586-C65B-82AF18B40BCF}"/>
                  </a:ext>
                </a:extLst>
              </p:cNvPr>
              <p:cNvCxnSpPr/>
              <p:nvPr/>
            </p:nvCxnSpPr>
            <p:spPr>
              <a:xfrm flipV="1">
                <a:off x="6854488" y="2904834"/>
                <a:ext cx="356147" cy="342771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5" name="TextBox 14">
                    <a:extLst>
                      <a:ext uri="{FF2B5EF4-FFF2-40B4-BE49-F238E27FC236}">
                        <a16:creationId xmlns:a16="http://schemas.microsoft.com/office/drawing/2014/main" id="{B3C85759-4D25-8F90-F2ED-E00385C7B2DA}"/>
                      </a:ext>
                    </a:extLst>
                  </p:cNvPr>
                  <p:cNvSpPr txBox="1"/>
                  <p:nvPr/>
                </p:nvSpPr>
                <p:spPr>
                  <a:xfrm>
                    <a:off x="6578028" y="3155141"/>
                    <a:ext cx="350127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15" name="TextBox 14">
                    <a:extLst>
                      <a:ext uri="{FF2B5EF4-FFF2-40B4-BE49-F238E27FC236}">
                        <a16:creationId xmlns:a16="http://schemas.microsoft.com/office/drawing/2014/main" id="{B3C85759-4D25-8F90-F2ED-E00385C7B2DA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578028" y="3155141"/>
                    <a:ext cx="350127" cy="215444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b="-2778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6" name="TextBox 15">
                    <a:extLst>
                      <a:ext uri="{FF2B5EF4-FFF2-40B4-BE49-F238E27FC236}">
                        <a16:creationId xmlns:a16="http://schemas.microsoft.com/office/drawing/2014/main" id="{07A74B15-B722-31EE-2C47-0570417A82C0}"/>
                      </a:ext>
                    </a:extLst>
                  </p:cNvPr>
                  <p:cNvSpPr txBox="1"/>
                  <p:nvPr/>
                </p:nvSpPr>
                <p:spPr>
                  <a:xfrm>
                    <a:off x="8003971" y="3178396"/>
                    <a:ext cx="125214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16" name="TextBox 15">
                    <a:extLst>
                      <a:ext uri="{FF2B5EF4-FFF2-40B4-BE49-F238E27FC236}">
                        <a16:creationId xmlns:a16="http://schemas.microsoft.com/office/drawing/2014/main" id="{07A74B15-B722-31EE-2C47-0570417A82C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003971" y="3178396"/>
                    <a:ext cx="125214" cy="215444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l="-47619" r="-38095" b="-571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7" name="TextBox 16">
                    <a:extLst>
                      <a:ext uri="{FF2B5EF4-FFF2-40B4-BE49-F238E27FC236}">
                        <a16:creationId xmlns:a16="http://schemas.microsoft.com/office/drawing/2014/main" id="{7D0F6550-A429-40DA-A914-514180CDCC13}"/>
                      </a:ext>
                    </a:extLst>
                  </p:cNvPr>
                  <p:cNvSpPr txBox="1"/>
                  <p:nvPr/>
                </p:nvSpPr>
                <p:spPr>
                  <a:xfrm>
                    <a:off x="8187265" y="2834449"/>
                    <a:ext cx="499535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17" name="TextBox 16">
                    <a:extLst>
                      <a:ext uri="{FF2B5EF4-FFF2-40B4-BE49-F238E27FC236}">
                        <a16:creationId xmlns:a16="http://schemas.microsoft.com/office/drawing/2014/main" id="{7D0F6550-A429-40DA-A914-514180CDCC13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187265" y="2834449"/>
                    <a:ext cx="499535" cy="215444"/>
                  </a:xfrm>
                  <a:prstGeom prst="rect">
                    <a:avLst/>
                  </a:prstGeom>
                  <a:blipFill>
                    <a:blip r:embed="rId7"/>
                    <a:stretch>
                      <a:fillRect b="-571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8" name="TextBox 17">
                    <a:extLst>
                      <a:ext uri="{FF2B5EF4-FFF2-40B4-BE49-F238E27FC236}">
                        <a16:creationId xmlns:a16="http://schemas.microsoft.com/office/drawing/2014/main" id="{ED694253-F8A2-10FF-7809-AA170600EDEC}"/>
                      </a:ext>
                    </a:extLst>
                  </p:cNvPr>
                  <p:cNvSpPr txBox="1"/>
                  <p:nvPr/>
                </p:nvSpPr>
                <p:spPr>
                  <a:xfrm>
                    <a:off x="7746132" y="2077315"/>
                    <a:ext cx="323242" cy="215442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𝐹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18" name="TextBox 17">
                    <a:extLst>
                      <a:ext uri="{FF2B5EF4-FFF2-40B4-BE49-F238E27FC236}">
                        <a16:creationId xmlns:a16="http://schemas.microsoft.com/office/drawing/2014/main" id="{ED694253-F8A2-10FF-7809-AA170600EDE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746132" y="2077315"/>
                    <a:ext cx="323242" cy="215442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b="-2778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9" name="TextBox 18">
                    <a:extLst>
                      <a:ext uri="{FF2B5EF4-FFF2-40B4-BE49-F238E27FC236}">
                        <a16:creationId xmlns:a16="http://schemas.microsoft.com/office/drawing/2014/main" id="{762260AA-0390-AF0F-05C4-B2C9D2A48F7B}"/>
                      </a:ext>
                    </a:extLst>
                  </p:cNvPr>
                  <p:cNvSpPr txBox="1"/>
                  <p:nvPr/>
                </p:nvSpPr>
                <p:spPr>
                  <a:xfrm>
                    <a:off x="6994924" y="2726727"/>
                    <a:ext cx="302648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19" name="TextBox 18">
                    <a:extLst>
                      <a:ext uri="{FF2B5EF4-FFF2-40B4-BE49-F238E27FC236}">
                        <a16:creationId xmlns:a16="http://schemas.microsoft.com/office/drawing/2014/main" id="{762260AA-0390-AF0F-05C4-B2C9D2A48F7B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994924" y="2726727"/>
                    <a:ext cx="302648" cy="215444"/>
                  </a:xfrm>
                  <a:prstGeom prst="rect">
                    <a:avLst/>
                  </a:prstGeom>
                  <a:blipFill>
                    <a:blip r:embed="rId9"/>
                    <a:stretch>
                      <a:fillRect b="-571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0" name="TextBox 19">
                    <a:extLst>
                      <a:ext uri="{FF2B5EF4-FFF2-40B4-BE49-F238E27FC236}">
                        <a16:creationId xmlns:a16="http://schemas.microsoft.com/office/drawing/2014/main" id="{BE396488-E851-EFC0-B5A6-EB0118922626}"/>
                      </a:ext>
                    </a:extLst>
                  </p:cNvPr>
                  <p:cNvSpPr txBox="1"/>
                  <p:nvPr/>
                </p:nvSpPr>
                <p:spPr>
                  <a:xfrm>
                    <a:off x="6732277" y="2145894"/>
                    <a:ext cx="157917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20" name="TextBox 19">
                    <a:extLst>
                      <a:ext uri="{FF2B5EF4-FFF2-40B4-BE49-F238E27FC236}">
                        <a16:creationId xmlns:a16="http://schemas.microsoft.com/office/drawing/2014/main" id="{BE396488-E851-EFC0-B5A6-EB0118922626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732277" y="2145894"/>
                    <a:ext cx="157917" cy="215444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 l="-26923" r="-19231" b="-571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543EDB7D-1E9F-9023-8025-3A15AA52C5C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929619" y="1963803"/>
                <a:ext cx="316731" cy="1283802"/>
              </a:xfrm>
              <a:prstGeom prst="line">
                <a:avLst/>
              </a:prstGeom>
              <a:ln/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sp>
        <p:nvSpPr>
          <p:cNvPr id="8" name="Rectangle 7"/>
          <p:cNvSpPr/>
          <p:nvPr/>
        </p:nvSpPr>
        <p:spPr>
          <a:xfrm>
            <a:off x="152400" y="1045998"/>
            <a:ext cx="82293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ID" b="1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Rusuk</a:t>
            </a:r>
            <a:r>
              <a:rPr lang="en-ID" b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merupakan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potongan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garis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membatasi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sisi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balok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atau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kubus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Selain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itu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kita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juga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mengenal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garis-garis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istimewa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lainnya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yaitu</a:t>
            </a:r>
            <a:r>
              <a:rPr lang="en-ID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ID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88993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677012D7-DE05-B971-EE61-D0DA7850BF57}"/>
              </a:ext>
            </a:extLst>
          </p:cNvPr>
          <p:cNvSpPr txBox="1"/>
          <p:nvPr/>
        </p:nvSpPr>
        <p:spPr>
          <a:xfrm>
            <a:off x="172270" y="275690"/>
            <a:ext cx="4552130" cy="13631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n-ID" sz="1600" b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Diagonal </a:t>
            </a:r>
            <a:r>
              <a:rPr lang="en-ID" sz="1600" b="1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ruang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yaitu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garis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bukan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rusuk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yang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menghubungkan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titik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sudut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terletak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pada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persegi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atau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persegi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panjang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berbeda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endParaRPr lang="en-ID" sz="1600" dirty="0">
              <a:solidFill>
                <a:srgbClr val="231F2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ID" sz="1600" b="1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Contoh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garis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i="1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merupakan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diagonal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ruang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5105400" y="361950"/>
            <a:ext cx="2286000" cy="1905000"/>
            <a:chOff x="5623004" y="3196184"/>
            <a:chExt cx="2042737" cy="1635789"/>
          </a:xfrm>
        </p:grpSpPr>
        <p:sp>
          <p:nvSpPr>
            <p:cNvPr id="28" name="Cube 27">
              <a:extLst>
                <a:ext uri="{FF2B5EF4-FFF2-40B4-BE49-F238E27FC236}">
                  <a16:creationId xmlns:a16="http://schemas.microsoft.com/office/drawing/2014/main" id="{C09DD6D8-132E-9BD1-B49E-E4F1908E4717}"/>
                </a:ext>
              </a:extLst>
            </p:cNvPr>
            <p:cNvSpPr/>
            <p:nvPr/>
          </p:nvSpPr>
          <p:spPr>
            <a:xfrm>
              <a:off x="5899464" y="3393482"/>
              <a:ext cx="1395384" cy="1294508"/>
            </a:xfrm>
            <a:prstGeom prst="cube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318C5F3-C432-4659-225E-09550D8BF6F3}"/>
                </a:ext>
              </a:extLst>
            </p:cNvPr>
            <p:cNvCxnSpPr>
              <a:cxnSpLocks/>
            </p:cNvCxnSpPr>
            <p:nvPr/>
          </p:nvCxnSpPr>
          <p:spPr>
            <a:xfrm>
              <a:off x="6255611" y="4345219"/>
              <a:ext cx="1039237" cy="0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7C567654-4760-35F2-6959-14F2A038F2F0}"/>
                </a:ext>
              </a:extLst>
            </p:cNvPr>
            <p:cNvCxnSpPr>
              <a:cxnSpLocks/>
            </p:cNvCxnSpPr>
            <p:nvPr/>
          </p:nvCxnSpPr>
          <p:spPr>
            <a:xfrm>
              <a:off x="6255611" y="3393482"/>
              <a:ext cx="0" cy="945466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F3717CD-D125-5C5B-8D1B-2A3C4BB9330C}"/>
                </a:ext>
              </a:extLst>
            </p:cNvPr>
            <p:cNvCxnSpPr/>
            <p:nvPr/>
          </p:nvCxnSpPr>
          <p:spPr>
            <a:xfrm flipV="1">
              <a:off x="5899464" y="4345219"/>
              <a:ext cx="356147" cy="342771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976A4E3D-86CF-EA74-07C5-DA6D0D231E43}"/>
                    </a:ext>
                  </a:extLst>
                </p:cNvPr>
                <p:cNvSpPr txBox="1"/>
                <p:nvPr/>
              </p:nvSpPr>
              <p:spPr>
                <a:xfrm>
                  <a:off x="5623004" y="4595526"/>
                  <a:ext cx="350127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976A4E3D-86CF-EA74-07C5-DA6D0D231E4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23004" y="4595526"/>
                  <a:ext cx="350127" cy="215444"/>
                </a:xfrm>
                <a:prstGeom prst="rect">
                  <a:avLst/>
                </a:prstGeom>
                <a:blipFill>
                  <a:blip r:embed="rId5"/>
                  <a:stretch>
                    <a:fillRect b="-277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38CC702A-CC0E-A3A3-84A6-A1F38FCE9594}"/>
                    </a:ext>
                  </a:extLst>
                </p:cNvPr>
                <p:cNvSpPr txBox="1"/>
                <p:nvPr/>
              </p:nvSpPr>
              <p:spPr>
                <a:xfrm>
                  <a:off x="7020950" y="4616529"/>
                  <a:ext cx="125214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38CC702A-CC0E-A3A3-84A6-A1F38FCE959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20950" y="4616529"/>
                  <a:ext cx="125214" cy="215444"/>
                </a:xfrm>
                <a:prstGeom prst="rect">
                  <a:avLst/>
                </a:prstGeom>
                <a:blipFill>
                  <a:blip r:embed="rId6"/>
                  <a:stretch>
                    <a:fillRect l="-50000" r="-45000"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5C791F2C-19BD-53C3-F994-FE8EAA1BFF65}"/>
                    </a:ext>
                  </a:extLst>
                </p:cNvPr>
                <p:cNvSpPr txBox="1"/>
                <p:nvPr/>
              </p:nvSpPr>
              <p:spPr>
                <a:xfrm>
                  <a:off x="7166206" y="4237497"/>
                  <a:ext cx="499535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5C791F2C-19BD-53C3-F994-FE8EAA1BFF6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66206" y="4237497"/>
                  <a:ext cx="499535" cy="215444"/>
                </a:xfrm>
                <a:prstGeom prst="rect">
                  <a:avLst/>
                </a:prstGeom>
                <a:blipFill>
                  <a:blip r:embed="rId7"/>
                  <a:stretch>
                    <a:fillRect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0CBF0B9F-EFD0-E6CC-CC52-867ECECD2ECE}"/>
                    </a:ext>
                  </a:extLst>
                </p:cNvPr>
                <p:cNvSpPr txBox="1"/>
                <p:nvPr/>
              </p:nvSpPr>
              <p:spPr>
                <a:xfrm>
                  <a:off x="6792911" y="3556802"/>
                  <a:ext cx="323242" cy="21544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𝐹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0CBF0B9F-EFD0-E6CC-CC52-867ECECD2EC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92911" y="3556802"/>
                  <a:ext cx="323242" cy="215442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DAEA1FF7-A439-6AD0-3963-5DE6C9533937}"/>
                    </a:ext>
                  </a:extLst>
                </p:cNvPr>
                <p:cNvSpPr txBox="1"/>
                <p:nvPr/>
              </p:nvSpPr>
              <p:spPr>
                <a:xfrm>
                  <a:off x="6042823" y="4184994"/>
                  <a:ext cx="302648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DAEA1FF7-A439-6AD0-3963-5DE6C953393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042823" y="4184994"/>
                  <a:ext cx="302648" cy="215444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55A60072-8517-12D2-86F6-9D93A7484A12}"/>
                    </a:ext>
                  </a:extLst>
                </p:cNvPr>
                <p:cNvSpPr txBox="1"/>
                <p:nvPr/>
              </p:nvSpPr>
              <p:spPr>
                <a:xfrm>
                  <a:off x="5742013" y="3589997"/>
                  <a:ext cx="157917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𝐸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55A60072-8517-12D2-86F6-9D93A7484A1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42013" y="3589997"/>
                  <a:ext cx="157917" cy="215444"/>
                </a:xfrm>
                <a:prstGeom prst="rect">
                  <a:avLst/>
                </a:prstGeom>
                <a:blipFill>
                  <a:blip r:embed="rId10"/>
                  <a:stretch>
                    <a:fillRect l="-17241" r="-1379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id="{F5C29259-9BED-CCA5-D4AE-DC4565CAEC39}"/>
                    </a:ext>
                  </a:extLst>
                </p:cNvPr>
                <p:cNvSpPr txBox="1"/>
                <p:nvPr/>
              </p:nvSpPr>
              <p:spPr>
                <a:xfrm>
                  <a:off x="7140589" y="3240375"/>
                  <a:ext cx="421853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𝐺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id="{F5C29259-9BED-CCA5-D4AE-DC4565CAEC3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40589" y="3240375"/>
                  <a:ext cx="421853" cy="215444"/>
                </a:xfrm>
                <a:prstGeom prst="rect">
                  <a:avLst/>
                </a:prstGeom>
                <a:blipFill>
                  <a:blip r:embed="rId11"/>
                  <a:stretch>
                    <a:fillRect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0A643BCC-6AFB-E830-BDF4-9D66F67D7A1A}"/>
                    </a:ext>
                  </a:extLst>
                </p:cNvPr>
                <p:cNvSpPr txBox="1"/>
                <p:nvPr/>
              </p:nvSpPr>
              <p:spPr>
                <a:xfrm>
                  <a:off x="6098626" y="3196184"/>
                  <a:ext cx="243563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𝐻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0A643BCC-6AFB-E830-BDF4-9D66F67D7A1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098626" y="3196184"/>
                  <a:ext cx="243563" cy="215444"/>
                </a:xfrm>
                <a:prstGeom prst="rect">
                  <a:avLst/>
                </a:prstGeom>
                <a:blipFill>
                  <a:blip r:embed="rId12"/>
                  <a:stretch>
                    <a:fillRect l="-2500"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42233F4B-64C5-A02F-D3E9-F9B7D3E124CF}"/>
                </a:ext>
              </a:extLst>
            </p:cNvPr>
            <p:cNvCxnSpPr>
              <a:cxnSpLocks/>
            </p:cNvCxnSpPr>
            <p:nvPr/>
          </p:nvCxnSpPr>
          <p:spPr>
            <a:xfrm>
              <a:off x="5899463" y="3718384"/>
              <a:ext cx="1395384" cy="635972"/>
            </a:xfrm>
            <a:prstGeom prst="line">
              <a:avLst/>
            </a:pr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677012D7-DE05-B971-EE61-D0DA7850BF57}"/>
              </a:ext>
            </a:extLst>
          </p:cNvPr>
          <p:cNvSpPr txBox="1"/>
          <p:nvPr/>
        </p:nvSpPr>
        <p:spPr>
          <a:xfrm>
            <a:off x="172270" y="2689904"/>
            <a:ext cx="493313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n-ID" sz="1600" b="1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Diagonal </a:t>
            </a:r>
            <a:r>
              <a:rPr lang="en-ID" sz="1600" b="1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bidang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yaitu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segi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empat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dibuat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oleh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dua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diagonal </a:t>
            </a:r>
            <a:r>
              <a:rPr lang="en-ID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sisi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dua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diagobal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ruang</a:t>
            </a:r>
            <a:endParaRPr lang="en-ID" sz="1600" dirty="0">
              <a:solidFill>
                <a:srgbClr val="231F2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ID" sz="1600" dirty="0">
              <a:solidFill>
                <a:srgbClr val="231F2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ID" sz="1600" b="1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Contoh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garis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i="1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DBFH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merupakan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diagonal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ruang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5526823" y="2555536"/>
            <a:ext cx="2286000" cy="1905000"/>
            <a:chOff x="5689377" y="2458481"/>
            <a:chExt cx="2286000" cy="1905000"/>
          </a:xfrm>
        </p:grpSpPr>
        <p:sp>
          <p:nvSpPr>
            <p:cNvPr id="10" name="Parallelogram 9"/>
            <p:cNvSpPr/>
            <p:nvPr/>
          </p:nvSpPr>
          <p:spPr>
            <a:xfrm rot="16200000">
              <a:off x="6039953" y="3038311"/>
              <a:ext cx="1514853" cy="800122"/>
            </a:xfrm>
            <a:prstGeom prst="parallelogram">
              <a:avLst>
                <a:gd name="adj" fmla="val 50433"/>
              </a:avLst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5689377" y="2458481"/>
              <a:ext cx="2286000" cy="1905000"/>
              <a:chOff x="5689377" y="2458481"/>
              <a:chExt cx="2286000" cy="1905000"/>
            </a:xfrm>
          </p:grpSpPr>
          <p:grpSp>
            <p:nvGrpSpPr>
              <p:cNvPr id="20" name="Group 19"/>
              <p:cNvGrpSpPr/>
              <p:nvPr/>
            </p:nvGrpSpPr>
            <p:grpSpPr>
              <a:xfrm>
                <a:off x="5689377" y="2458481"/>
                <a:ext cx="2286000" cy="1905000"/>
                <a:chOff x="5623004" y="3196184"/>
                <a:chExt cx="2042737" cy="1635789"/>
              </a:xfrm>
            </p:grpSpPr>
            <p:sp>
              <p:nvSpPr>
                <p:cNvPr id="21" name="Cube 20">
                  <a:extLst>
                    <a:ext uri="{FF2B5EF4-FFF2-40B4-BE49-F238E27FC236}">
                      <a16:creationId xmlns:a16="http://schemas.microsoft.com/office/drawing/2014/main" id="{C09DD6D8-132E-9BD1-B49E-E4F1908E4717}"/>
                    </a:ext>
                  </a:extLst>
                </p:cNvPr>
                <p:cNvSpPr/>
                <p:nvPr/>
              </p:nvSpPr>
              <p:spPr>
                <a:xfrm>
                  <a:off x="5899464" y="3393482"/>
                  <a:ext cx="1395384" cy="1294508"/>
                </a:xfrm>
                <a:prstGeom prst="cube">
                  <a:avLst/>
                </a:prstGeom>
                <a:noFill/>
                <a:ln w="952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cxnSp>
              <p:nvCxnSpPr>
                <p:cNvPr id="22" name="Straight Connector 21">
                  <a:extLst>
                    <a:ext uri="{FF2B5EF4-FFF2-40B4-BE49-F238E27FC236}">
                      <a16:creationId xmlns:a16="http://schemas.microsoft.com/office/drawing/2014/main" id="{E318C5F3-C432-4659-225E-09550D8BF6F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255611" y="4345219"/>
                  <a:ext cx="1039237" cy="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Connector 22">
                  <a:extLst>
                    <a:ext uri="{FF2B5EF4-FFF2-40B4-BE49-F238E27FC236}">
                      <a16:creationId xmlns:a16="http://schemas.microsoft.com/office/drawing/2014/main" id="{7C567654-4760-35F2-6959-14F2A038F2F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255611" y="3393482"/>
                  <a:ext cx="0" cy="945466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Straight Connector 23">
                  <a:extLst>
                    <a:ext uri="{FF2B5EF4-FFF2-40B4-BE49-F238E27FC236}">
                      <a16:creationId xmlns:a16="http://schemas.microsoft.com/office/drawing/2014/main" id="{DF3717CD-D125-5C5B-8D1B-2A3C4BB9330C}"/>
                    </a:ext>
                  </a:extLst>
                </p:cNvPr>
                <p:cNvCxnSpPr/>
                <p:nvPr/>
              </p:nvCxnSpPr>
              <p:spPr>
                <a:xfrm flipV="1">
                  <a:off x="5899464" y="4345219"/>
                  <a:ext cx="356147" cy="342771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5" name="TextBox 24">
                      <a:extLst>
                        <a:ext uri="{FF2B5EF4-FFF2-40B4-BE49-F238E27FC236}">
                          <a16:creationId xmlns:a16="http://schemas.microsoft.com/office/drawing/2014/main" id="{976A4E3D-86CF-EA74-07C5-DA6D0D231E4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623004" y="4595526"/>
                      <a:ext cx="350127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ID" sz="1400" b="0" i="1" smtClean="0">
                                <a:latin typeface="Cambria Math" panose="02040503050406030204" pitchFamily="18" charset="0"/>
                              </a:rPr>
                              <m:t>𝐴</m:t>
                            </m:r>
                          </m:oMath>
                        </m:oMathPara>
                      </a14:m>
                      <a:endParaRPr lang="en-ID" sz="1400" dirty="0"/>
                    </a:p>
                  </p:txBody>
                </p:sp>
              </mc:Choice>
              <mc:Fallback xmlns="">
                <p:sp>
                  <p:nvSpPr>
                    <p:cNvPr id="32" name="TextBox 31">
                      <a:extLst>
                        <a:ext uri="{FF2B5EF4-FFF2-40B4-BE49-F238E27FC236}">
                          <a16:creationId xmlns:a16="http://schemas.microsoft.com/office/drawing/2014/main" id="{976A4E3D-86CF-EA74-07C5-DA6D0D231E43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5623004" y="4595526"/>
                      <a:ext cx="350127" cy="215444"/>
                    </a:xfrm>
                    <a:prstGeom prst="rect">
                      <a:avLst/>
                    </a:prstGeom>
                    <a:blipFill>
                      <a:blip r:embed="rId5"/>
                      <a:stretch>
                        <a:fillRect b="-2778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6" name="TextBox 25">
                      <a:extLst>
                        <a:ext uri="{FF2B5EF4-FFF2-40B4-BE49-F238E27FC236}">
                          <a16:creationId xmlns:a16="http://schemas.microsoft.com/office/drawing/2014/main" id="{38CC702A-CC0E-A3A3-84A6-A1F38FCE959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020950" y="4616529"/>
                      <a:ext cx="125214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ID" sz="1400" b="0" i="1" smtClean="0">
                                <a:latin typeface="Cambria Math" panose="02040503050406030204" pitchFamily="18" charset="0"/>
                              </a:rPr>
                              <m:t>𝐵</m:t>
                            </m:r>
                          </m:oMath>
                        </m:oMathPara>
                      </a14:m>
                      <a:endParaRPr lang="en-ID" sz="1400" dirty="0"/>
                    </a:p>
                  </p:txBody>
                </p:sp>
              </mc:Choice>
              <mc:Fallback xmlns="">
                <p:sp>
                  <p:nvSpPr>
                    <p:cNvPr id="33" name="TextBox 32">
                      <a:extLst>
                        <a:ext uri="{FF2B5EF4-FFF2-40B4-BE49-F238E27FC236}">
                          <a16:creationId xmlns:a16="http://schemas.microsoft.com/office/drawing/2014/main" id="{38CC702A-CC0E-A3A3-84A6-A1F38FCE9594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7020950" y="4616529"/>
                      <a:ext cx="125214" cy="215444"/>
                    </a:xfrm>
                    <a:prstGeom prst="rect">
                      <a:avLst/>
                    </a:prstGeom>
                    <a:blipFill>
                      <a:blip r:embed="rId6"/>
                      <a:stretch>
                        <a:fillRect l="-50000" r="-45000" b="-5714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40" name="TextBox 39">
                      <a:extLst>
                        <a:ext uri="{FF2B5EF4-FFF2-40B4-BE49-F238E27FC236}">
                          <a16:creationId xmlns:a16="http://schemas.microsoft.com/office/drawing/2014/main" id="{5C791F2C-19BD-53C3-F994-FE8EAA1BFF65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166206" y="4237497"/>
                      <a:ext cx="499535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ID" sz="1400" b="0" i="1" smtClean="0">
                                <a:latin typeface="Cambria Math" panose="02040503050406030204" pitchFamily="18" charset="0"/>
                              </a:rPr>
                              <m:t>𝐶</m:t>
                            </m:r>
                          </m:oMath>
                        </m:oMathPara>
                      </a14:m>
                      <a:endParaRPr lang="en-ID" sz="1400" dirty="0"/>
                    </a:p>
                  </p:txBody>
                </p:sp>
              </mc:Choice>
              <mc:Fallback xmlns="">
                <p:sp>
                  <p:nvSpPr>
                    <p:cNvPr id="34" name="TextBox 33">
                      <a:extLst>
                        <a:ext uri="{FF2B5EF4-FFF2-40B4-BE49-F238E27FC236}">
                          <a16:creationId xmlns:a16="http://schemas.microsoft.com/office/drawing/2014/main" id="{5C791F2C-19BD-53C3-F994-FE8EAA1BFF65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7166206" y="4237497"/>
                      <a:ext cx="499535" cy="215444"/>
                    </a:xfrm>
                    <a:prstGeom prst="rect">
                      <a:avLst/>
                    </a:prstGeom>
                    <a:blipFill>
                      <a:blip r:embed="rId7"/>
                      <a:stretch>
                        <a:fillRect b="-5714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41" name="TextBox 40">
                      <a:extLst>
                        <a:ext uri="{FF2B5EF4-FFF2-40B4-BE49-F238E27FC236}">
                          <a16:creationId xmlns:a16="http://schemas.microsoft.com/office/drawing/2014/main" id="{0CBF0B9F-EFD0-E6CC-CC52-867ECECD2EC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791108" y="3517700"/>
                      <a:ext cx="323242" cy="21544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ID" sz="1400" b="0" i="1" smtClean="0">
                                <a:latin typeface="Cambria Math" panose="02040503050406030204" pitchFamily="18" charset="0"/>
                              </a:rPr>
                              <m:t>𝐹</m:t>
                            </m:r>
                          </m:oMath>
                        </m:oMathPara>
                      </a14:m>
                      <a:endParaRPr lang="en-ID" sz="1400" dirty="0"/>
                    </a:p>
                  </p:txBody>
                </p:sp>
              </mc:Choice>
              <mc:Fallback xmlns="">
                <p:sp>
                  <p:nvSpPr>
                    <p:cNvPr id="35" name="TextBox 34">
                      <a:extLst>
                        <a:ext uri="{FF2B5EF4-FFF2-40B4-BE49-F238E27FC236}">
                          <a16:creationId xmlns:a16="http://schemas.microsoft.com/office/drawing/2014/main" id="{0CBF0B9F-EFD0-E6CC-CC52-867ECECD2ECE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6791108" y="3517700"/>
                      <a:ext cx="323242" cy="215442"/>
                    </a:xfrm>
                    <a:prstGeom prst="rect">
                      <a:avLst/>
                    </a:prstGeom>
                    <a:blipFill>
                      <a:blip r:embed="rId13"/>
                      <a:stretch>
                        <a:fillRect b="-5714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42" name="TextBox 41">
                      <a:extLst>
                        <a:ext uri="{FF2B5EF4-FFF2-40B4-BE49-F238E27FC236}">
                          <a16:creationId xmlns:a16="http://schemas.microsoft.com/office/drawing/2014/main" id="{DAEA1FF7-A439-6AD0-3963-5DE6C953393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042823" y="4184994"/>
                      <a:ext cx="302648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ID" sz="1400" b="0" i="1" smtClean="0">
                                <a:latin typeface="Cambria Math" panose="02040503050406030204" pitchFamily="18" charset="0"/>
                              </a:rPr>
                              <m:t>𝐷</m:t>
                            </m:r>
                          </m:oMath>
                        </m:oMathPara>
                      </a14:m>
                      <a:endParaRPr lang="en-ID" sz="1400" dirty="0"/>
                    </a:p>
                  </p:txBody>
                </p:sp>
              </mc:Choice>
              <mc:Fallback xmlns="">
                <p:sp>
                  <p:nvSpPr>
                    <p:cNvPr id="36" name="TextBox 35">
                      <a:extLst>
                        <a:ext uri="{FF2B5EF4-FFF2-40B4-BE49-F238E27FC236}">
                          <a16:creationId xmlns:a16="http://schemas.microsoft.com/office/drawing/2014/main" id="{DAEA1FF7-A439-6AD0-3963-5DE6C9533937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6042823" y="4184994"/>
                      <a:ext cx="302648" cy="215444"/>
                    </a:xfrm>
                    <a:prstGeom prst="rect">
                      <a:avLst/>
                    </a:prstGeom>
                    <a:blipFill>
                      <a:blip r:embed="rId9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43" name="TextBox 42">
                      <a:extLst>
                        <a:ext uri="{FF2B5EF4-FFF2-40B4-BE49-F238E27FC236}">
                          <a16:creationId xmlns:a16="http://schemas.microsoft.com/office/drawing/2014/main" id="{55A60072-8517-12D2-86F6-9D93A7484A1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777253" y="3586279"/>
                      <a:ext cx="157917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ID" sz="1400" b="0" i="1" smtClean="0">
                                <a:latin typeface="Cambria Math" panose="02040503050406030204" pitchFamily="18" charset="0"/>
                              </a:rPr>
                              <m:t>𝐸</m:t>
                            </m:r>
                          </m:oMath>
                        </m:oMathPara>
                      </a14:m>
                      <a:endParaRPr lang="en-ID" sz="1400" dirty="0"/>
                    </a:p>
                  </p:txBody>
                </p:sp>
              </mc:Choice>
              <mc:Fallback xmlns="">
                <p:sp>
                  <p:nvSpPr>
                    <p:cNvPr id="37" name="TextBox 36">
                      <a:extLst>
                        <a:ext uri="{FF2B5EF4-FFF2-40B4-BE49-F238E27FC236}">
                          <a16:creationId xmlns:a16="http://schemas.microsoft.com/office/drawing/2014/main" id="{55A60072-8517-12D2-86F6-9D93A7484A12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5777253" y="3586279"/>
                      <a:ext cx="157917" cy="215444"/>
                    </a:xfrm>
                    <a:prstGeom prst="rect">
                      <a:avLst/>
                    </a:prstGeom>
                    <a:blipFill>
                      <a:blip r:embed="rId14"/>
                      <a:stretch>
                        <a:fillRect l="-28000" r="-24000" b="-5714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44" name="TextBox 43">
                      <a:extLst>
                        <a:ext uri="{FF2B5EF4-FFF2-40B4-BE49-F238E27FC236}">
                          <a16:creationId xmlns:a16="http://schemas.microsoft.com/office/drawing/2014/main" id="{F5C29259-9BED-CCA5-D4AE-DC4565CAEC3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140589" y="3240375"/>
                      <a:ext cx="421853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ID" sz="1400" b="0" i="1" smtClean="0">
                                <a:latin typeface="Cambria Math" panose="02040503050406030204" pitchFamily="18" charset="0"/>
                              </a:rPr>
                              <m:t>𝐺</m:t>
                            </m:r>
                          </m:oMath>
                        </m:oMathPara>
                      </a14:m>
                      <a:endParaRPr lang="en-ID" sz="1400" dirty="0"/>
                    </a:p>
                  </p:txBody>
                </p:sp>
              </mc:Choice>
              <mc:Fallback xmlns="">
                <p:sp>
                  <p:nvSpPr>
                    <p:cNvPr id="38" name="TextBox 37">
                      <a:extLst>
                        <a:ext uri="{FF2B5EF4-FFF2-40B4-BE49-F238E27FC236}">
                          <a16:creationId xmlns:a16="http://schemas.microsoft.com/office/drawing/2014/main" id="{F5C29259-9BED-CCA5-D4AE-DC4565CAEC39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7140589" y="3240375"/>
                      <a:ext cx="421853" cy="215444"/>
                    </a:xfrm>
                    <a:prstGeom prst="rect">
                      <a:avLst/>
                    </a:prstGeom>
                    <a:blipFill>
                      <a:blip r:embed="rId11"/>
                      <a:stretch>
                        <a:fillRect b="-5714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45" name="TextBox 44">
                      <a:extLst>
                        <a:ext uri="{FF2B5EF4-FFF2-40B4-BE49-F238E27FC236}">
                          <a16:creationId xmlns:a16="http://schemas.microsoft.com/office/drawing/2014/main" id="{0A643BCC-6AFB-E830-BDF4-9D66F67D7A1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098626" y="3196184"/>
                      <a:ext cx="243563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ID" sz="1400" b="0" i="1" smtClean="0">
                                <a:latin typeface="Cambria Math" panose="02040503050406030204" pitchFamily="18" charset="0"/>
                              </a:rPr>
                              <m:t>𝐻</m:t>
                            </m:r>
                          </m:oMath>
                        </m:oMathPara>
                      </a14:m>
                      <a:endParaRPr lang="en-ID" sz="1400" dirty="0"/>
                    </a:p>
                  </p:txBody>
                </p:sp>
              </mc:Choice>
              <mc:Fallback xmlns="">
                <p:sp>
                  <p:nvSpPr>
                    <p:cNvPr id="39" name="TextBox 38">
                      <a:extLst>
                        <a:ext uri="{FF2B5EF4-FFF2-40B4-BE49-F238E27FC236}">
                          <a16:creationId xmlns:a16="http://schemas.microsoft.com/office/drawing/2014/main" id="{0A643BCC-6AFB-E830-BDF4-9D66F67D7A1A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6098626" y="3196184"/>
                      <a:ext cx="243563" cy="215444"/>
                    </a:xfrm>
                    <a:prstGeom prst="rect">
                      <a:avLst/>
                    </a:prstGeom>
                    <a:blipFill>
                      <a:blip r:embed="rId12"/>
                      <a:stretch>
                        <a:fillRect l="-2500" b="-5714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42233F4B-64C5-A02F-D3E9-F9B7D3E124C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414627" y="3068594"/>
                <a:ext cx="762828" cy="698528"/>
              </a:xfrm>
              <a:prstGeom prst="line">
                <a:avLst/>
              </a:prstGeom>
              <a:ln w="9525" cap="flat" cmpd="sng" algn="ctr">
                <a:solidFill>
                  <a:schemeClr val="dk1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42233F4B-64C5-A02F-D3E9-F9B7D3E124C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03866" y="2701948"/>
                <a:ext cx="751091" cy="1442586"/>
              </a:xfrm>
              <a:prstGeom prst="line">
                <a:avLst/>
              </a:prstGeom>
              <a:ln w="9525" cap="flat" cmpd="sng" algn="ctr">
                <a:solidFill>
                  <a:schemeClr val="dk1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3483107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FFB0AB0-552A-B385-75D3-61D06F1EEC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70" y="-9951"/>
            <a:ext cx="7659285" cy="96920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A655B82-8BE6-7383-E19D-98A9FBDEED5B}"/>
              </a:ext>
            </a:extLst>
          </p:cNvPr>
          <p:cNvSpPr txBox="1"/>
          <p:nvPr/>
        </p:nvSpPr>
        <p:spPr>
          <a:xfrm>
            <a:off x="685799" y="301238"/>
            <a:ext cx="601980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9.4 Luas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Permukaan</a:t>
            </a:r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Volume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Balok</a:t>
            </a:r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dan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Kubus</a:t>
            </a:r>
            <a:endParaRPr lang="en-US" sz="21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534515B-8694-5E0E-E5A4-7EF929E68E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23" y="1027925"/>
            <a:ext cx="2989820" cy="5795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87BAED8-EE0A-2750-FD89-EA6EF78A7FF2}"/>
              </a:ext>
            </a:extLst>
          </p:cNvPr>
          <p:cNvSpPr txBox="1"/>
          <p:nvPr/>
        </p:nvSpPr>
        <p:spPr>
          <a:xfrm>
            <a:off x="215377" y="1085813"/>
            <a:ext cx="29756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Luas </a:t>
            </a:r>
            <a:r>
              <a:rPr lang="en-US" sz="20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Permukaan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Balok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-24001" y="1683171"/>
            <a:ext cx="3529201" cy="2183979"/>
            <a:chOff x="-23319" y="1669542"/>
            <a:chExt cx="3762948" cy="2444082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43C8DF0-2FA1-F99A-8F5C-86BD717126B8}"/>
                </a:ext>
              </a:extLst>
            </p:cNvPr>
            <p:cNvSpPr/>
            <p:nvPr/>
          </p:nvSpPr>
          <p:spPr>
            <a:xfrm>
              <a:off x="174033" y="2361632"/>
              <a:ext cx="3429000" cy="1066800"/>
            </a:xfrm>
            <a:prstGeom prst="rect">
              <a:avLst/>
            </a:prstGeom>
            <a:noFill/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A78AD03B-2030-FDAB-82B1-50DE1E339A03}"/>
                </a:ext>
              </a:extLst>
            </p:cNvPr>
            <p:cNvSpPr/>
            <p:nvPr/>
          </p:nvSpPr>
          <p:spPr>
            <a:xfrm>
              <a:off x="1955485" y="1850892"/>
              <a:ext cx="990600" cy="2075881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33207151-2ACD-9929-A159-5B66F5FFE6B6}"/>
                </a:ext>
              </a:extLst>
            </p:cNvPr>
            <p:cNvCxnSpPr/>
            <p:nvPr/>
          </p:nvCxnSpPr>
          <p:spPr>
            <a:xfrm>
              <a:off x="1215452" y="2361632"/>
              <a:ext cx="0" cy="106679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1A9220F6-EAAC-109F-B7DF-18401A39D40A}"/>
                    </a:ext>
                  </a:extLst>
                </p:cNvPr>
                <p:cNvSpPr txBox="1"/>
                <p:nvPr/>
              </p:nvSpPr>
              <p:spPr>
                <a:xfrm>
                  <a:off x="1628209" y="2168029"/>
                  <a:ext cx="457200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1A9220F6-EAAC-109F-B7DF-18401A39D40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28209" y="2168029"/>
                  <a:ext cx="457200" cy="215444"/>
                </a:xfrm>
                <a:prstGeom prst="rect">
                  <a:avLst/>
                </a:prstGeom>
                <a:blipFill>
                  <a:blip r:embed="rId4"/>
                  <a:stretch>
                    <a:fillRect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85ADD4FD-A625-9A26-B9F0-0D0B77F139B0}"/>
                    </a:ext>
                  </a:extLst>
                </p:cNvPr>
                <p:cNvSpPr txBox="1"/>
                <p:nvPr/>
              </p:nvSpPr>
              <p:spPr>
                <a:xfrm>
                  <a:off x="1804654" y="3428432"/>
                  <a:ext cx="163506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85ADD4FD-A625-9A26-B9F0-0D0B77F139B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04654" y="3428432"/>
                  <a:ext cx="163506" cy="215444"/>
                </a:xfrm>
                <a:prstGeom prst="rect">
                  <a:avLst/>
                </a:prstGeom>
                <a:blipFill>
                  <a:blip r:embed="rId5"/>
                  <a:stretch>
                    <a:fillRect l="-25926" r="-18519" b="-277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2FFA353B-31AE-D041-5EF9-52E3D74E1718}"/>
                    </a:ext>
                  </a:extLst>
                </p:cNvPr>
                <p:cNvSpPr txBox="1"/>
                <p:nvPr/>
              </p:nvSpPr>
              <p:spPr>
                <a:xfrm>
                  <a:off x="2903979" y="3418495"/>
                  <a:ext cx="239458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2FFA353B-31AE-D041-5EF9-52E3D74E171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03979" y="3418495"/>
                  <a:ext cx="239458" cy="215444"/>
                </a:xfrm>
                <a:prstGeom prst="rect">
                  <a:avLst/>
                </a:prstGeom>
                <a:blipFill>
                  <a:blip r:embed="rId6"/>
                  <a:stretch>
                    <a:fillRect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EA998BF9-D8E8-D67F-29AE-1AEF4EA7AA2D}"/>
                    </a:ext>
                  </a:extLst>
                </p:cNvPr>
                <p:cNvSpPr txBox="1"/>
                <p:nvPr/>
              </p:nvSpPr>
              <p:spPr>
                <a:xfrm>
                  <a:off x="1114117" y="3428432"/>
                  <a:ext cx="156068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𝐹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EA998BF9-D8E8-D67F-29AE-1AEF4EA7AA2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14117" y="3428432"/>
                  <a:ext cx="156068" cy="215444"/>
                </a:xfrm>
                <a:prstGeom prst="rect">
                  <a:avLst/>
                </a:prstGeom>
                <a:blipFill>
                  <a:blip r:embed="rId7"/>
                  <a:stretch>
                    <a:fillRect l="-28000" r="-24000" b="-277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80E1BC3C-BC66-838B-C563-E47E5ACB5AFA}"/>
                    </a:ext>
                  </a:extLst>
                </p:cNvPr>
                <p:cNvSpPr txBox="1"/>
                <p:nvPr/>
              </p:nvSpPr>
              <p:spPr>
                <a:xfrm>
                  <a:off x="1101127" y="2092254"/>
                  <a:ext cx="159274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𝐸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80E1BC3C-BC66-838B-C563-E47E5ACB5AF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01127" y="2092254"/>
                  <a:ext cx="159274" cy="215444"/>
                </a:xfrm>
                <a:prstGeom prst="rect">
                  <a:avLst/>
                </a:prstGeom>
                <a:blipFill>
                  <a:blip r:embed="rId8"/>
                  <a:stretch>
                    <a:fillRect l="-28000" r="-24000" b="-1562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9E18E94D-77DE-B7EC-D012-6ECB4EA16E19}"/>
                    </a:ext>
                  </a:extLst>
                </p:cNvPr>
                <p:cNvSpPr txBox="1"/>
                <p:nvPr/>
              </p:nvSpPr>
              <p:spPr>
                <a:xfrm>
                  <a:off x="3404639" y="3421802"/>
                  <a:ext cx="334990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𝐺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9E18E94D-77DE-B7EC-D012-6ECB4EA16E1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04639" y="3421802"/>
                  <a:ext cx="334990" cy="215444"/>
                </a:xfrm>
                <a:prstGeom prst="rect">
                  <a:avLst/>
                </a:prstGeom>
                <a:blipFill>
                  <a:blip r:embed="rId9"/>
                  <a:stretch>
                    <a:fillRect b="-277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67847219-064F-2627-8033-315648D3A42F}"/>
                    </a:ext>
                  </a:extLst>
                </p:cNvPr>
                <p:cNvSpPr txBox="1"/>
                <p:nvPr/>
              </p:nvSpPr>
              <p:spPr>
                <a:xfrm>
                  <a:off x="54336" y="2132985"/>
                  <a:ext cx="247103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𝐻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67847219-064F-2627-8033-315648D3A42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336" y="2132985"/>
                  <a:ext cx="247103" cy="215444"/>
                </a:xfrm>
                <a:prstGeom prst="rect">
                  <a:avLst/>
                </a:prstGeom>
                <a:blipFill>
                  <a:blip r:embed="rId10"/>
                  <a:stretch>
                    <a:fillRect l="-2500"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F70F9781-487A-9B4D-BD6E-E52512379609}"/>
                    </a:ext>
                  </a:extLst>
                </p:cNvPr>
                <p:cNvSpPr txBox="1"/>
                <p:nvPr/>
              </p:nvSpPr>
              <p:spPr>
                <a:xfrm>
                  <a:off x="1709131" y="1673329"/>
                  <a:ext cx="457200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𝐸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F70F9781-487A-9B4D-BD6E-E5251237960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09131" y="1673329"/>
                  <a:ext cx="457200" cy="215444"/>
                </a:xfrm>
                <a:prstGeom prst="rect">
                  <a:avLst/>
                </a:prstGeom>
                <a:blipFill>
                  <a:blip r:embed="rId11"/>
                  <a:stretch>
                    <a:fillRect b="-277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657A8202-D71F-4BE6-324D-36DCECC904A1}"/>
                    </a:ext>
                  </a:extLst>
                </p:cNvPr>
                <p:cNvSpPr txBox="1"/>
                <p:nvPr/>
              </p:nvSpPr>
              <p:spPr>
                <a:xfrm>
                  <a:off x="2911616" y="1669542"/>
                  <a:ext cx="235719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𝐻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657A8202-D71F-4BE6-324D-36DCECC904A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11616" y="1669542"/>
                  <a:ext cx="235719" cy="215444"/>
                </a:xfrm>
                <a:prstGeom prst="rect">
                  <a:avLst/>
                </a:prstGeom>
                <a:blipFill>
                  <a:blip r:embed="rId10"/>
                  <a:stretch>
                    <a:fillRect l="-5263" r="-2632"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67D973BC-A234-BB89-07BA-EB02676B36A2}"/>
                    </a:ext>
                  </a:extLst>
                </p:cNvPr>
                <p:cNvSpPr txBox="1"/>
                <p:nvPr/>
              </p:nvSpPr>
              <p:spPr>
                <a:xfrm>
                  <a:off x="2894719" y="2149358"/>
                  <a:ext cx="269511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67D973BC-A234-BB89-07BA-EB02676B36A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94719" y="2149358"/>
                  <a:ext cx="269511" cy="215444"/>
                </a:xfrm>
                <a:prstGeom prst="rect">
                  <a:avLst/>
                </a:prstGeom>
                <a:blipFill>
                  <a:blip r:embed="rId12"/>
                  <a:stretch>
                    <a:fillRect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1B2BD2E6-A753-21B4-FCDA-984181615912}"/>
                    </a:ext>
                  </a:extLst>
                </p:cNvPr>
                <p:cNvSpPr txBox="1"/>
                <p:nvPr/>
              </p:nvSpPr>
              <p:spPr>
                <a:xfrm>
                  <a:off x="3437379" y="2111107"/>
                  <a:ext cx="269511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𝐻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1B2BD2E6-A753-21B4-FCDA-98418161591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37379" y="2111107"/>
                  <a:ext cx="269511" cy="215444"/>
                </a:xfrm>
                <a:prstGeom prst="rect">
                  <a:avLst/>
                </a:prstGeom>
                <a:blipFill>
                  <a:blip r:embed="rId13"/>
                  <a:stretch>
                    <a:fillRect b="-277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EC6882CA-2A1D-2EB6-255E-FF0C41771A87}"/>
                    </a:ext>
                  </a:extLst>
                </p:cNvPr>
                <p:cNvSpPr txBox="1"/>
                <p:nvPr/>
              </p:nvSpPr>
              <p:spPr>
                <a:xfrm>
                  <a:off x="1760775" y="3886734"/>
                  <a:ext cx="192068" cy="21544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𝐹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EC6882CA-2A1D-2EB6-255E-FF0C41771A8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60775" y="3886734"/>
                  <a:ext cx="192068" cy="215443"/>
                </a:xfrm>
                <a:prstGeom prst="rect">
                  <a:avLst/>
                </a:prstGeom>
                <a:blipFill>
                  <a:blip r:embed="rId7"/>
                  <a:stretch>
                    <a:fillRect l="-12903" r="-9677"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8500DF7D-7558-773D-C184-807168431DEC}"/>
                    </a:ext>
                  </a:extLst>
                </p:cNvPr>
                <p:cNvSpPr txBox="1"/>
                <p:nvPr/>
              </p:nvSpPr>
              <p:spPr>
                <a:xfrm>
                  <a:off x="2813647" y="3898180"/>
                  <a:ext cx="420122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𝐺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8500DF7D-7558-773D-C184-807168431DE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13647" y="3898180"/>
                  <a:ext cx="420122" cy="215444"/>
                </a:xfrm>
                <a:prstGeom prst="rect">
                  <a:avLst/>
                </a:prstGeom>
                <a:blipFill>
                  <a:blip r:embed="rId14"/>
                  <a:stretch>
                    <a:fillRect b="-277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DAF359B1-F0BB-D415-E330-379954C1AD8A}"/>
                    </a:ext>
                  </a:extLst>
                </p:cNvPr>
                <p:cNvSpPr txBox="1"/>
                <p:nvPr/>
              </p:nvSpPr>
              <p:spPr>
                <a:xfrm>
                  <a:off x="-23319" y="3428432"/>
                  <a:ext cx="334990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𝐺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DAF359B1-F0BB-D415-E330-379954C1AD8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23319" y="3428432"/>
                  <a:ext cx="334990" cy="215444"/>
                </a:xfrm>
                <a:prstGeom prst="rect">
                  <a:avLst/>
                </a:prstGeom>
                <a:blipFill>
                  <a:blip r:embed="rId15"/>
                  <a:stretch>
                    <a:fillRect b="-277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B2EAF6AD-DDAB-CE78-6E9E-318EAD778EAD}"/>
                    </a:ext>
                  </a:extLst>
                </p:cNvPr>
                <p:cNvSpPr txBox="1"/>
                <p:nvPr/>
              </p:nvSpPr>
              <p:spPr>
                <a:xfrm>
                  <a:off x="1539930" y="1943831"/>
                  <a:ext cx="434130" cy="24110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3 </m:t>
                        </m:r>
                        <m:r>
                          <m:rPr>
                            <m:sty m:val="p"/>
                          </m:rPr>
                          <a:rPr lang="en-ID" sz="1400" b="0" i="0" smtClean="0">
                            <a:latin typeface="Cambria Math" panose="02040503050406030204" pitchFamily="18" charset="0"/>
                          </a:rPr>
                          <m:t>cm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B2EAF6AD-DDAB-CE78-6E9E-318EAD778EA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39930" y="1943831"/>
                  <a:ext cx="434130" cy="241103"/>
                </a:xfrm>
                <a:prstGeom prst="rect">
                  <a:avLst/>
                </a:prstGeom>
                <a:blipFill>
                  <a:blip r:embed="rId16"/>
                  <a:stretch>
                    <a:fillRect l="-9091" r="-6061" b="-277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8F473432-83EC-0607-6BEA-9CF2BEBD2F13}"/>
                    </a:ext>
                  </a:extLst>
                </p:cNvPr>
                <p:cNvSpPr txBox="1"/>
                <p:nvPr/>
              </p:nvSpPr>
              <p:spPr>
                <a:xfrm>
                  <a:off x="2188969" y="2132985"/>
                  <a:ext cx="434130" cy="24110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4 </m:t>
                        </m:r>
                        <m:r>
                          <m:rPr>
                            <m:sty m:val="p"/>
                          </m:rPr>
                          <a:rPr lang="en-ID" sz="1400" b="0" i="0" smtClean="0">
                            <a:latin typeface="Cambria Math" panose="02040503050406030204" pitchFamily="18" charset="0"/>
                          </a:rPr>
                          <m:t>cm</m:t>
                        </m:r>
                      </m:oMath>
                    </m:oMathPara>
                  </a14:m>
                  <a:endParaRPr lang="en-ID" sz="1400" b="0" dirty="0"/>
                </a:p>
              </p:txBody>
            </p:sp>
          </mc:Choice>
          <mc:Fallback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8F473432-83EC-0607-6BEA-9CF2BEBD2F1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88969" y="2132985"/>
                  <a:ext cx="434130" cy="241103"/>
                </a:xfrm>
                <a:prstGeom prst="rect">
                  <a:avLst/>
                </a:prstGeom>
                <a:blipFill>
                  <a:blip r:embed="rId17"/>
                  <a:stretch>
                    <a:fillRect l="-8955" r="-5970"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F97F92A7-32B6-3503-ABD5-425C3E6CE2C2}"/>
                    </a:ext>
                  </a:extLst>
                </p:cNvPr>
                <p:cNvSpPr txBox="1"/>
                <p:nvPr/>
              </p:nvSpPr>
              <p:spPr>
                <a:xfrm>
                  <a:off x="2547186" y="2730349"/>
                  <a:ext cx="434130" cy="24110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5 </m:t>
                        </m:r>
                        <m:r>
                          <m:rPr>
                            <m:sty m:val="p"/>
                          </m:rPr>
                          <a:rPr lang="en-ID" sz="1400" b="0" i="0" smtClean="0">
                            <a:latin typeface="Cambria Math" panose="02040503050406030204" pitchFamily="18" charset="0"/>
                          </a:rPr>
                          <m:t>cm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F97F92A7-32B6-3503-ABD5-425C3E6CE2C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547186" y="2730349"/>
                  <a:ext cx="434130" cy="241103"/>
                </a:xfrm>
                <a:prstGeom prst="rect">
                  <a:avLst/>
                </a:prstGeom>
                <a:blipFill>
                  <a:blip r:embed="rId18"/>
                  <a:stretch>
                    <a:fillRect l="-10606" r="-6061"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FA356DCB-D25C-DBA1-FEAE-E76A3148CCDC}"/>
              </a:ext>
            </a:extLst>
          </p:cNvPr>
          <p:cNvSpPr txBox="1"/>
          <p:nvPr/>
        </p:nvSpPr>
        <p:spPr>
          <a:xfrm>
            <a:off x="3624434" y="1032294"/>
            <a:ext cx="551956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Luas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permukaan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balok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terdiri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dari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luas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jenis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persegi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panjang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yang masing-masing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berjumlah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Luas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setiap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persegi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panjang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28CF7DC7-CBDF-BFBD-EDC0-59C034782385}"/>
                  </a:ext>
                </a:extLst>
              </p:cNvPr>
              <p:cNvSpPr txBox="1"/>
              <p:nvPr/>
            </p:nvSpPr>
            <p:spPr>
              <a:xfrm>
                <a:off x="4616192" y="1805331"/>
                <a:ext cx="3130793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ID" sz="16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0" smtClean="0">
                              <a:latin typeface="Cambria Math" panose="02040503050406030204" pitchFamily="18" charset="0"/>
                            </a:rPr>
                            <m:t>  </m:t>
                          </m:r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</a:rPr>
                            <m:t>L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</a:rPr>
                            <m:t>atas</m:t>
                          </m:r>
                          <m:r>
                            <a:rPr lang="en-ID" sz="1600" b="0" i="0" smtClean="0">
                              <a:latin typeface="Cambria Math" panose="02040503050406030204" pitchFamily="18" charset="0"/>
                            </a:rPr>
                            <m:t> &amp; </m:t>
                          </m:r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</a:rPr>
                            <m:t>bawah</m:t>
                          </m:r>
                        </m:sub>
                      </m:sSub>
                      <m:r>
                        <a:rPr lang="en-ID" sz="1600" b="0" i="1" smtClean="0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×5×4=40</m:t>
                      </m:r>
                      <m:sSup>
                        <m:sSupPr>
                          <m:ctrlP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cm</m:t>
                          </m:r>
                        </m:e>
                        <m:sup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ID" sz="1600" dirty="0"/>
              </a:p>
            </p:txBody>
          </p:sp>
        </mc:Choice>
        <mc:Fallback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28CF7DC7-CBDF-BFBD-EDC0-59C0347823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6192" y="1805331"/>
                <a:ext cx="3130793" cy="246221"/>
              </a:xfrm>
              <a:prstGeom prst="rect">
                <a:avLst/>
              </a:prstGeom>
              <a:blipFill>
                <a:blip r:embed="rId19"/>
                <a:stretch>
                  <a:fillRect b="-146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7774BE3D-32D6-19B9-2BF0-DA94BAA722AE}"/>
                  </a:ext>
                </a:extLst>
              </p:cNvPr>
              <p:cNvSpPr txBox="1"/>
              <p:nvPr/>
            </p:nvSpPr>
            <p:spPr>
              <a:xfrm>
                <a:off x="4121727" y="2105890"/>
                <a:ext cx="3679020" cy="27437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ID" sz="16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0" smtClean="0">
                              <a:latin typeface="Cambria Math" panose="02040503050406030204" pitchFamily="18" charset="0"/>
                            </a:rPr>
                            <m:t>     </m:t>
                          </m:r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</a:rPr>
                            <m:t>L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</a:rPr>
                            <m:t>depan</m:t>
                          </m:r>
                          <m:r>
                            <a:rPr lang="en-ID" sz="1600" b="0" i="0" smtClean="0">
                              <a:latin typeface="Cambria Math" panose="02040503050406030204" pitchFamily="18" charset="0"/>
                            </a:rPr>
                            <m:t> &amp; </m:t>
                          </m:r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</a:rPr>
                            <m:t>belakang</m:t>
                          </m:r>
                        </m:sub>
                      </m:sSub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×5×3 =30</m:t>
                      </m:r>
                      <m:sSup>
                        <m:sSupPr>
                          <m:ctrlP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cm</m:t>
                          </m:r>
                        </m:e>
                        <m:sup>
                          <m: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ID" sz="1600" dirty="0"/>
              </a:p>
            </p:txBody>
          </p:sp>
        </mc:Choice>
        <mc:Fallback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7774BE3D-32D6-19B9-2BF0-DA94BAA722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1727" y="2105890"/>
                <a:ext cx="3679020" cy="274370"/>
              </a:xfrm>
              <a:prstGeom prst="rect">
                <a:avLst/>
              </a:prstGeom>
              <a:blipFill>
                <a:blip r:embed="rId20"/>
                <a:stretch>
                  <a:fillRect b="-244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3FF2BE7A-C21F-29A5-54DE-16B2269E5B7E}"/>
                  </a:ext>
                </a:extLst>
              </p:cNvPr>
              <p:cNvSpPr txBox="1"/>
              <p:nvPr/>
            </p:nvSpPr>
            <p:spPr>
              <a:xfrm>
                <a:off x="4660178" y="2453350"/>
                <a:ext cx="3078792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ID" sz="16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0" smtClean="0">
                              <a:latin typeface="Cambria Math" panose="02040503050406030204" pitchFamily="18" charset="0"/>
                            </a:rPr>
                            <m:t>  </m:t>
                          </m:r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</a:rPr>
                            <m:t>L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</a:rPr>
                            <m:t>kiri</m:t>
                          </m:r>
                          <m:r>
                            <a:rPr lang="en-ID" sz="1600" b="0" i="0" smtClean="0">
                              <a:latin typeface="Cambria Math" panose="02040503050406030204" pitchFamily="18" charset="0"/>
                            </a:rPr>
                            <m:t> &amp; </m:t>
                          </m:r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</a:rPr>
                            <m:t>kanan</m:t>
                          </m:r>
                        </m:sub>
                      </m:sSub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×4×3=24 </m:t>
                      </m:r>
                      <m:sSup>
                        <m:sSupPr>
                          <m:ctrlPr>
                            <a:rPr lang="en-ID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cm</m:t>
                          </m:r>
                        </m:e>
                        <m:sup>
                          <m:r>
                            <a:rPr lang="en-ID" sz="16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ID" sz="1600" dirty="0"/>
              </a:p>
            </p:txBody>
          </p:sp>
        </mc:Choice>
        <mc:Fallback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3FF2BE7A-C21F-29A5-54DE-16B2269E5B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0178" y="2453350"/>
                <a:ext cx="3078792" cy="246221"/>
              </a:xfrm>
              <a:prstGeom prst="rect">
                <a:avLst/>
              </a:prstGeom>
              <a:blipFill>
                <a:blip r:embed="rId21"/>
                <a:stretch>
                  <a:fillRect b="-146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37CB0EF3-7F23-458D-F89E-8532F7B39852}"/>
                  </a:ext>
                </a:extLst>
              </p:cNvPr>
              <p:cNvSpPr txBox="1"/>
              <p:nvPr/>
            </p:nvSpPr>
            <p:spPr>
              <a:xfrm>
                <a:off x="4895809" y="2905212"/>
                <a:ext cx="3531416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ID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Jadi,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luas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permukaan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balok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tersebut</a:t>
                </a:r>
                <a:r>
                  <a:rPr lang="en-ID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adalah</a:t>
                </a:r>
                <a:endParaRPr lang="en-ID" sz="16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ID" sz="1600" b="0" i="0" smtClean="0">
                          <a:latin typeface="Cambria Math" panose="02040503050406030204" pitchFamily="18" charset="0"/>
                        </a:rPr>
                        <m:t>L</m:t>
                      </m:r>
                      <m:r>
                        <a:rPr lang="en-ID" sz="16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ID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ID" sz="1600" b="0" i="1" smtClean="0">
                              <a:latin typeface="Cambria Math" panose="02040503050406030204" pitchFamily="18" charset="0"/>
                            </a:rPr>
                            <m:t>40+30+24</m:t>
                          </m:r>
                        </m:e>
                      </m:d>
                      <m:sSup>
                        <m:sSupPr>
                          <m:ctrlPr>
                            <a:rPr lang="en-ID" sz="16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ID" sz="1600" i="0">
                              <a:latin typeface="Cambria Math" panose="02040503050406030204" pitchFamily="18" charset="0"/>
                            </a:rPr>
                            <m:t>cm</m:t>
                          </m:r>
                        </m:e>
                        <m:sup>
                          <m:r>
                            <a:rPr lang="en-ID" sz="16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ID" sz="1600" b="0" i="1" smtClean="0">
                          <a:latin typeface="Cambria Math" panose="02040503050406030204" pitchFamily="18" charset="0"/>
                        </a:rPr>
                        <m:t>=94 </m:t>
                      </m:r>
                      <m:sSup>
                        <m:sSupPr>
                          <m:ctrlPr>
                            <a:rPr lang="en-ID" sz="16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ID" sz="1600" b="0" i="0" smtClean="0">
                              <a:latin typeface="Cambria Math" panose="02040503050406030204" pitchFamily="18" charset="0"/>
                            </a:rPr>
                            <m:t>cm</m:t>
                          </m:r>
                        </m:e>
                        <m:sup>
                          <m:r>
                            <a:rPr lang="en-ID" sz="1600" b="0" i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ID" sz="1600" dirty="0"/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37CB0EF3-7F23-458D-F89E-8532F7B398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5809" y="2905212"/>
                <a:ext cx="3531416" cy="492443"/>
              </a:xfrm>
              <a:prstGeom prst="rect">
                <a:avLst/>
              </a:prstGeom>
              <a:blipFill>
                <a:blip r:embed="rId22"/>
                <a:stretch>
                  <a:fillRect l="-3454" t="-13750" r="-2418" b="-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Speech Bubble: Oval 35">
                <a:extLst>
                  <a:ext uri="{FF2B5EF4-FFF2-40B4-BE49-F238E27FC236}">
                    <a16:creationId xmlns:a16="http://schemas.microsoft.com/office/drawing/2014/main" id="{6B1EE3F5-4D60-22FE-F413-9235BF97057A}"/>
                  </a:ext>
                </a:extLst>
              </p:cNvPr>
              <p:cNvSpPr/>
              <p:nvPr/>
            </p:nvSpPr>
            <p:spPr>
              <a:xfrm>
                <a:off x="4117608" y="3603296"/>
                <a:ext cx="4492992" cy="852766"/>
              </a:xfrm>
              <a:prstGeom prst="wedgeEllipseCallout">
                <a:avLst>
                  <a:gd name="adj1" fmla="val -64954"/>
                  <a:gd name="adj2" fmla="val -79302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Rumus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luas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permukaan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ID" sz="1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balok</a:t>
                </a:r>
                <a:r>
                  <a:rPr lang="en-ID" sz="1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ID" sz="1600" b="0" i="1" dirty="0">
                  <a:solidFill>
                    <a:schemeClr val="tx1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ID" sz="16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Lp</m:t>
                      </m:r>
                      <m:r>
                        <a:rPr lang="en-ID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=2[</m:t>
                      </m:r>
                      <m:d>
                        <m:dPr>
                          <m:ctrlPr>
                            <a:rPr lang="en-ID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ID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𝑝</m:t>
                          </m:r>
                          <m:r>
                            <a:rPr lang="en-ID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×</m:t>
                          </m:r>
                          <m:r>
                            <a:rPr lang="en-ID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𝑙</m:t>
                          </m:r>
                        </m:e>
                      </m:d>
                      <m:r>
                        <a:rPr lang="en-ID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d>
                        <m:dPr>
                          <m:ctrlPr>
                            <a:rPr lang="en-ID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ID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𝑙</m:t>
                          </m:r>
                          <m:r>
                            <a:rPr lang="en-ID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×</m:t>
                          </m:r>
                          <m:r>
                            <a:rPr lang="en-ID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</m:d>
                      <m:r>
                        <a:rPr lang="en-ID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d>
                        <m:dPr>
                          <m:ctrlPr>
                            <a:rPr lang="en-ID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ID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𝑝</m:t>
                          </m:r>
                          <m:r>
                            <a:rPr lang="en-ID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×</m:t>
                          </m:r>
                          <m:r>
                            <a:rPr lang="en-ID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</m:d>
                      <m:r>
                        <a:rPr lang="en-ID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]</m:t>
                      </m:r>
                    </m:oMath>
                  </m:oMathPara>
                </a14:m>
                <a:endParaRPr lang="en-ID" sz="1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6" name="Speech Bubble: Oval 35">
                <a:extLst>
                  <a:ext uri="{FF2B5EF4-FFF2-40B4-BE49-F238E27FC236}">
                    <a16:creationId xmlns:a16="http://schemas.microsoft.com/office/drawing/2014/main" id="{6B1EE3F5-4D60-22FE-F413-9235BF9705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7608" y="3603296"/>
                <a:ext cx="4492992" cy="852766"/>
              </a:xfrm>
              <a:prstGeom prst="wedgeEllipseCallout">
                <a:avLst>
                  <a:gd name="adj1" fmla="val -64954"/>
                  <a:gd name="adj2" fmla="val -79302"/>
                </a:avLst>
              </a:prstGeom>
              <a:blipFill>
                <a:blip r:embed="rId23"/>
                <a:stretch>
                  <a:fillRect/>
                </a:stretch>
              </a:blipFill>
              <a:ln>
                <a:solidFill>
                  <a:schemeClr val="accent2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524882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0"/>
                            </p:stCondLst>
                            <p:childTnLst>
                              <p:par>
                                <p:cTn id="38" presetID="16" presetClass="entr" presetSubtype="21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1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31" grpId="0"/>
      <p:bldP spid="32" grpId="0"/>
      <p:bldP spid="33" grpId="0"/>
      <p:bldP spid="34" grpId="0"/>
      <p:bldP spid="35" grpId="0"/>
      <p:bldP spid="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7E63100-6B72-49EF-AC58-592A413AAA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33350"/>
            <a:ext cx="3257627" cy="57067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2DEA44D-D3A4-7494-D3B4-274EF1E0EA00}"/>
              </a:ext>
            </a:extLst>
          </p:cNvPr>
          <p:cNvSpPr txBox="1"/>
          <p:nvPr/>
        </p:nvSpPr>
        <p:spPr>
          <a:xfrm>
            <a:off x="357075" y="197083"/>
            <a:ext cx="30529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Volume </a:t>
            </a:r>
            <a:r>
              <a:rPr lang="en-US" sz="20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Balok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Kubus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994005" y="1529893"/>
            <a:ext cx="2867114" cy="1867817"/>
            <a:chOff x="1211366" y="1581150"/>
            <a:chExt cx="2867114" cy="1867817"/>
          </a:xfrm>
        </p:grpSpPr>
        <p:sp>
          <p:nvSpPr>
            <p:cNvPr id="6" name="Cube 5">
              <a:extLst>
                <a:ext uri="{FF2B5EF4-FFF2-40B4-BE49-F238E27FC236}">
                  <a16:creationId xmlns:a16="http://schemas.microsoft.com/office/drawing/2014/main" id="{E42A432C-EA97-F2F8-DE22-7CD3635C2431}"/>
                </a:ext>
              </a:extLst>
            </p:cNvPr>
            <p:cNvSpPr/>
            <p:nvPr/>
          </p:nvSpPr>
          <p:spPr>
            <a:xfrm>
              <a:off x="1488830" y="1759353"/>
              <a:ext cx="2037477" cy="1465359"/>
            </a:xfrm>
            <a:prstGeom prst="cube">
              <a:avLst/>
            </a:prstGeom>
            <a:noFill/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id="{2E2B9099-6FCE-ABE1-A840-C65EABE54115}"/>
                    </a:ext>
                  </a:extLst>
                </p:cNvPr>
                <p:cNvSpPr txBox="1"/>
                <p:nvPr/>
              </p:nvSpPr>
              <p:spPr>
                <a:xfrm>
                  <a:off x="1211366" y="3233523"/>
                  <a:ext cx="350127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id="{2E2B9099-6FCE-ABE1-A840-C65EABE5411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11366" y="3233523"/>
                  <a:ext cx="350127" cy="215444"/>
                </a:xfrm>
                <a:prstGeom prst="rect">
                  <a:avLst/>
                </a:prstGeom>
                <a:blipFill>
                  <a:blip r:embed="rId3"/>
                  <a:stretch>
                    <a:fillRect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1BAFAD11-F42B-F094-714C-9AB5D156DF86}"/>
                    </a:ext>
                  </a:extLst>
                </p:cNvPr>
                <p:cNvSpPr txBox="1"/>
                <p:nvPr/>
              </p:nvSpPr>
              <p:spPr>
                <a:xfrm>
                  <a:off x="3206394" y="3207298"/>
                  <a:ext cx="139833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1BAFAD11-F42B-F094-714C-9AB5D156DF8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06394" y="3207298"/>
                  <a:ext cx="139833" cy="215444"/>
                </a:xfrm>
                <a:prstGeom prst="rect">
                  <a:avLst/>
                </a:prstGeom>
                <a:blipFill>
                  <a:blip r:embed="rId4"/>
                  <a:stretch>
                    <a:fillRect l="-39130" r="-30435" b="-277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8781A926-E042-9437-BF7A-DBC024015DE7}"/>
                    </a:ext>
                  </a:extLst>
                </p:cNvPr>
                <p:cNvSpPr txBox="1"/>
                <p:nvPr/>
              </p:nvSpPr>
              <p:spPr>
                <a:xfrm>
                  <a:off x="3206395" y="2625524"/>
                  <a:ext cx="499535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8781A926-E042-9437-BF7A-DBC024015DE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06395" y="2625524"/>
                  <a:ext cx="499535" cy="215444"/>
                </a:xfrm>
                <a:prstGeom prst="rect">
                  <a:avLst/>
                </a:prstGeom>
                <a:blipFill>
                  <a:blip r:embed="rId5"/>
                  <a:stretch>
                    <a:fillRect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F4ED6DFF-D33A-133F-4AFF-1A901D39A98C}"/>
                </a:ext>
              </a:extLst>
            </p:cNvPr>
            <p:cNvCxnSpPr>
              <a:cxnSpLocks/>
            </p:cNvCxnSpPr>
            <p:nvPr/>
          </p:nvCxnSpPr>
          <p:spPr>
            <a:xfrm>
              <a:off x="1857470" y="1750701"/>
              <a:ext cx="0" cy="1075541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ABE22DD-DEFD-5A8F-41B7-DA42B6B4C9B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866878" y="2826242"/>
              <a:ext cx="1659429" cy="17907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BCD7C898-287A-A6FA-5DB7-38A61FA9684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26481" y="2844149"/>
              <a:ext cx="340397" cy="380563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CCA447B7-17D1-0904-DBDB-BDB7735A5FBA}"/>
                    </a:ext>
                  </a:extLst>
                </p:cNvPr>
                <p:cNvSpPr txBox="1"/>
                <p:nvPr/>
              </p:nvSpPr>
              <p:spPr>
                <a:xfrm>
                  <a:off x="3094756" y="1975226"/>
                  <a:ext cx="119518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𝐹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CCA447B7-17D1-0904-DBDB-BDB7735A5FB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94756" y="1975226"/>
                  <a:ext cx="119518" cy="215444"/>
                </a:xfrm>
                <a:prstGeom prst="rect">
                  <a:avLst/>
                </a:prstGeom>
                <a:blipFill>
                  <a:blip r:embed="rId6"/>
                  <a:stretch>
                    <a:fillRect l="-52632" r="-47368" b="-277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DE0E8BB7-35D7-3089-608B-39A8BA036408}"/>
                    </a:ext>
                  </a:extLst>
                </p:cNvPr>
                <p:cNvSpPr txBox="1"/>
                <p:nvPr/>
              </p:nvSpPr>
              <p:spPr>
                <a:xfrm>
                  <a:off x="1859338" y="2579267"/>
                  <a:ext cx="302648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DE0E8BB7-35D7-3089-608B-39A8BA03640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59338" y="2579267"/>
                  <a:ext cx="302648" cy="215444"/>
                </a:xfrm>
                <a:prstGeom prst="rect">
                  <a:avLst/>
                </a:prstGeom>
                <a:blipFill>
                  <a:blip r:embed="rId7"/>
                  <a:stretch>
                    <a:fillRect b="-277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73F88B5F-76DA-EF82-B676-1C9D4FD6824B}"/>
                    </a:ext>
                  </a:extLst>
                </p:cNvPr>
                <p:cNvSpPr txBox="1"/>
                <p:nvPr/>
              </p:nvSpPr>
              <p:spPr>
                <a:xfrm>
                  <a:off x="1361072" y="2011398"/>
                  <a:ext cx="157917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𝐸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73F88B5F-76DA-EF82-B676-1C9D4FD6824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61072" y="2011398"/>
                  <a:ext cx="157917" cy="215444"/>
                </a:xfrm>
                <a:prstGeom prst="rect">
                  <a:avLst/>
                </a:prstGeom>
                <a:blipFill>
                  <a:blip r:embed="rId8"/>
                  <a:stretch>
                    <a:fillRect l="-26923" r="-19231" b="-277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BA142212-5206-D790-9149-E5D5CBBA4F5C}"/>
                    </a:ext>
                  </a:extLst>
                </p:cNvPr>
                <p:cNvSpPr txBox="1"/>
                <p:nvPr/>
              </p:nvSpPr>
              <p:spPr>
                <a:xfrm>
                  <a:off x="3388147" y="1581150"/>
                  <a:ext cx="421853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𝐺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BA142212-5206-D790-9149-E5D5CBBA4F5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88147" y="1581150"/>
                  <a:ext cx="421853" cy="215444"/>
                </a:xfrm>
                <a:prstGeom prst="rect">
                  <a:avLst/>
                </a:prstGeom>
                <a:blipFill>
                  <a:blip r:embed="rId9"/>
                  <a:stretch>
                    <a:fillRect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D8FDB4E2-6771-2A75-1B64-E65D5DB98B40}"/>
                    </a:ext>
                  </a:extLst>
                </p:cNvPr>
                <p:cNvSpPr txBox="1"/>
                <p:nvPr/>
              </p:nvSpPr>
              <p:spPr>
                <a:xfrm>
                  <a:off x="1641166" y="1594170"/>
                  <a:ext cx="243563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𝐻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D8FDB4E2-6771-2A75-1B64-E65D5DB98B4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41166" y="1594170"/>
                  <a:ext cx="243563" cy="215444"/>
                </a:xfrm>
                <a:prstGeom prst="rect">
                  <a:avLst/>
                </a:prstGeom>
                <a:blipFill>
                  <a:blip r:embed="rId10"/>
                  <a:stretch>
                    <a:fillRect l="-2500"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C2EDAF85-801F-21C4-8F2B-993C4E28D767}"/>
                    </a:ext>
                  </a:extLst>
                </p:cNvPr>
                <p:cNvSpPr txBox="1"/>
                <p:nvPr/>
              </p:nvSpPr>
              <p:spPr>
                <a:xfrm>
                  <a:off x="1857470" y="3220612"/>
                  <a:ext cx="990015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n-ID" sz="1400" b="0" i="0" smtClean="0">
                            <a:latin typeface="Cambria Math" panose="02040503050406030204" pitchFamily="18" charset="0"/>
                          </a:rPr>
                          <m:t>panjang</m:t>
                        </m:r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C2EDAF85-801F-21C4-8F2B-993C4E28D76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57470" y="3220612"/>
                  <a:ext cx="990015" cy="215444"/>
                </a:xfrm>
                <a:prstGeom prst="rect">
                  <a:avLst/>
                </a:prstGeom>
                <a:blipFill>
                  <a:blip r:embed="rId11"/>
                  <a:stretch>
                    <a:fillRect l="-5556" r="-3704" b="-3142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8FEE59B7-CEE3-5416-5E56-B30C3AA2C43C}"/>
                    </a:ext>
                  </a:extLst>
                </p:cNvPr>
                <p:cNvSpPr txBox="1"/>
                <p:nvPr/>
              </p:nvSpPr>
              <p:spPr>
                <a:xfrm>
                  <a:off x="3346228" y="2983402"/>
                  <a:ext cx="732252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n-ID" sz="1400" b="0" i="0" smtClean="0">
                            <a:latin typeface="Cambria Math" panose="02040503050406030204" pitchFamily="18" charset="0"/>
                          </a:rPr>
                          <m:t>lebar</m:t>
                        </m:r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𝑙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8FEE59B7-CEE3-5416-5E56-B30C3AA2C43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46228" y="2983402"/>
                  <a:ext cx="732252" cy="215444"/>
                </a:xfrm>
                <a:prstGeom prst="rect">
                  <a:avLst/>
                </a:prstGeom>
                <a:blipFill>
                  <a:blip r:embed="rId12"/>
                  <a:stretch>
                    <a:fillRect l="-5000" r="-5000"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7698ACE4-FCBF-5B11-E527-50C3766066ED}"/>
                    </a:ext>
                  </a:extLst>
                </p:cNvPr>
                <p:cNvSpPr txBox="1"/>
                <p:nvPr/>
              </p:nvSpPr>
              <p:spPr>
                <a:xfrm rot="16200000">
                  <a:off x="3247615" y="2190682"/>
                  <a:ext cx="787010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n-ID" sz="1400" b="0" i="0" smtClean="0">
                            <a:latin typeface="Cambria Math" panose="02040503050406030204" pitchFamily="18" charset="0"/>
                          </a:rPr>
                          <m:t>tinggi</m:t>
                        </m:r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7698ACE4-FCBF-5B11-E527-50C3766066E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3247615" y="2190682"/>
                  <a:ext cx="787010" cy="215444"/>
                </a:xfrm>
                <a:prstGeom prst="rect">
                  <a:avLst/>
                </a:prstGeom>
                <a:blipFill>
                  <a:blip r:embed="rId13"/>
                  <a:stretch>
                    <a:fillRect t="-3876" r="-31429" b="-697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50" name="Group 49"/>
          <p:cNvGrpSpPr/>
          <p:nvPr/>
        </p:nvGrpSpPr>
        <p:grpSpPr>
          <a:xfrm>
            <a:off x="5562600" y="1667648"/>
            <a:ext cx="2060517" cy="1685198"/>
            <a:chOff x="5694501" y="1681014"/>
            <a:chExt cx="2060517" cy="168519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87FE84BD-3246-A8AA-36F9-97CE60866582}"/>
                    </a:ext>
                  </a:extLst>
                </p:cNvPr>
                <p:cNvSpPr txBox="1"/>
                <p:nvPr/>
              </p:nvSpPr>
              <p:spPr>
                <a:xfrm>
                  <a:off x="5694501" y="3150768"/>
                  <a:ext cx="350127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87FE84BD-3246-A8AA-36F9-97CE6086658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94501" y="3150768"/>
                  <a:ext cx="350127" cy="215444"/>
                </a:xfrm>
                <a:prstGeom prst="rect">
                  <a:avLst/>
                </a:prstGeom>
                <a:blipFill>
                  <a:blip r:embed="rId15"/>
                  <a:stretch>
                    <a:fillRect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34" name="Group 33"/>
            <p:cNvGrpSpPr/>
            <p:nvPr/>
          </p:nvGrpSpPr>
          <p:grpSpPr>
            <a:xfrm>
              <a:off x="5865445" y="1681014"/>
              <a:ext cx="1889573" cy="1642472"/>
              <a:chOff x="5743159" y="1566763"/>
              <a:chExt cx="1889573" cy="1642472"/>
            </a:xfrm>
          </p:grpSpPr>
          <p:sp>
            <p:nvSpPr>
              <p:cNvPr id="22" name="Cube 21">
                <a:extLst>
                  <a:ext uri="{FF2B5EF4-FFF2-40B4-BE49-F238E27FC236}">
                    <a16:creationId xmlns:a16="http://schemas.microsoft.com/office/drawing/2014/main" id="{6C62A119-0920-EFB2-80A6-D9CDBC3DF5E7}"/>
                  </a:ext>
                </a:extLst>
              </p:cNvPr>
              <p:cNvSpPr/>
              <p:nvPr/>
            </p:nvSpPr>
            <p:spPr>
              <a:xfrm>
                <a:off x="5865370" y="1793282"/>
                <a:ext cx="1395384" cy="1294508"/>
              </a:xfrm>
              <a:prstGeom prst="cube">
                <a:avLst/>
              </a:prstGeom>
              <a:noFill/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8E3CFB5D-EA05-0357-083F-E231D29F28F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21517" y="2745019"/>
                <a:ext cx="1039237" cy="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C393CB9A-158F-421A-CA82-03DA2CC07F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21517" y="1793282"/>
                <a:ext cx="0" cy="989074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956225BF-D996-A7B4-6A00-DB7F2273D3EE}"/>
                  </a:ext>
                </a:extLst>
              </p:cNvPr>
              <p:cNvCxnSpPr/>
              <p:nvPr/>
            </p:nvCxnSpPr>
            <p:spPr>
              <a:xfrm flipV="1">
                <a:off x="5865370" y="2745019"/>
                <a:ext cx="356147" cy="342771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7" name="TextBox 26">
                    <a:extLst>
                      <a:ext uri="{FF2B5EF4-FFF2-40B4-BE49-F238E27FC236}">
                        <a16:creationId xmlns:a16="http://schemas.microsoft.com/office/drawing/2014/main" id="{B6AA4F9A-262C-0091-4E7D-2461EE79C4BD}"/>
                      </a:ext>
                    </a:extLst>
                  </p:cNvPr>
                  <p:cNvSpPr txBox="1"/>
                  <p:nvPr/>
                </p:nvSpPr>
                <p:spPr>
                  <a:xfrm>
                    <a:off x="7002924" y="2993791"/>
                    <a:ext cx="125214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27" name="TextBox 26">
                    <a:extLst>
                      <a:ext uri="{FF2B5EF4-FFF2-40B4-BE49-F238E27FC236}">
                        <a16:creationId xmlns:a16="http://schemas.microsoft.com/office/drawing/2014/main" id="{B6AA4F9A-262C-0091-4E7D-2461EE79C4B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002924" y="2993791"/>
                    <a:ext cx="125214" cy="215444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l="-47619" r="-38095" b="-571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8" name="TextBox 27">
                    <a:extLst>
                      <a:ext uri="{FF2B5EF4-FFF2-40B4-BE49-F238E27FC236}">
                        <a16:creationId xmlns:a16="http://schemas.microsoft.com/office/drawing/2014/main" id="{6575AFC9-5472-AB4E-2520-5DF0609BBAE0}"/>
                      </a:ext>
                    </a:extLst>
                  </p:cNvPr>
                  <p:cNvSpPr txBox="1"/>
                  <p:nvPr/>
                </p:nvSpPr>
                <p:spPr>
                  <a:xfrm>
                    <a:off x="7133197" y="2608603"/>
                    <a:ext cx="499535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28" name="TextBox 27">
                    <a:extLst>
                      <a:ext uri="{FF2B5EF4-FFF2-40B4-BE49-F238E27FC236}">
                        <a16:creationId xmlns:a16="http://schemas.microsoft.com/office/drawing/2014/main" id="{6575AFC9-5472-AB4E-2520-5DF0609BBAE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133197" y="2608603"/>
                    <a:ext cx="499535" cy="215444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b="-571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9" name="TextBox 28">
                    <a:extLst>
                      <a:ext uri="{FF2B5EF4-FFF2-40B4-BE49-F238E27FC236}">
                        <a16:creationId xmlns:a16="http://schemas.microsoft.com/office/drawing/2014/main" id="{D778E5EF-4C7B-B420-D666-6C7AAE3B14F0}"/>
                      </a:ext>
                    </a:extLst>
                  </p:cNvPr>
                  <p:cNvSpPr txBox="1"/>
                  <p:nvPr/>
                </p:nvSpPr>
                <p:spPr>
                  <a:xfrm>
                    <a:off x="6836169" y="1939804"/>
                    <a:ext cx="119518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𝐹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29" name="TextBox 28">
                    <a:extLst>
                      <a:ext uri="{FF2B5EF4-FFF2-40B4-BE49-F238E27FC236}">
                        <a16:creationId xmlns:a16="http://schemas.microsoft.com/office/drawing/2014/main" id="{D778E5EF-4C7B-B420-D666-6C7AAE3B14F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836169" y="1939804"/>
                    <a:ext cx="119518" cy="215444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l="-52632" r="-47368" b="-571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0" name="TextBox 29">
                    <a:extLst>
                      <a:ext uri="{FF2B5EF4-FFF2-40B4-BE49-F238E27FC236}">
                        <a16:creationId xmlns:a16="http://schemas.microsoft.com/office/drawing/2014/main" id="{664D273F-7402-C0E7-8978-A1D6FC097052}"/>
                      </a:ext>
                    </a:extLst>
                  </p:cNvPr>
                  <p:cNvSpPr txBox="1"/>
                  <p:nvPr/>
                </p:nvSpPr>
                <p:spPr>
                  <a:xfrm>
                    <a:off x="6221517" y="2515852"/>
                    <a:ext cx="302648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30" name="TextBox 29">
                    <a:extLst>
                      <a:ext uri="{FF2B5EF4-FFF2-40B4-BE49-F238E27FC236}">
                        <a16:creationId xmlns:a16="http://schemas.microsoft.com/office/drawing/2014/main" id="{664D273F-7402-C0E7-8978-A1D6FC09705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221517" y="2515852"/>
                    <a:ext cx="302648" cy="215444"/>
                  </a:xfrm>
                  <a:prstGeom prst="rect">
                    <a:avLst/>
                  </a:prstGeom>
                  <a:blipFill>
                    <a:blip r:embed="rId16"/>
                    <a:stretch>
                      <a:fillRect b="-571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1" name="TextBox 30">
                    <a:extLst>
                      <a:ext uri="{FF2B5EF4-FFF2-40B4-BE49-F238E27FC236}">
                        <a16:creationId xmlns:a16="http://schemas.microsoft.com/office/drawing/2014/main" id="{EBE24653-3585-3CE1-4E82-89F150A961C2}"/>
                      </a:ext>
                    </a:extLst>
                  </p:cNvPr>
                  <p:cNvSpPr txBox="1"/>
                  <p:nvPr/>
                </p:nvSpPr>
                <p:spPr>
                  <a:xfrm>
                    <a:off x="5743159" y="1986079"/>
                    <a:ext cx="157917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31" name="TextBox 30">
                    <a:extLst>
                      <a:ext uri="{FF2B5EF4-FFF2-40B4-BE49-F238E27FC236}">
                        <a16:creationId xmlns:a16="http://schemas.microsoft.com/office/drawing/2014/main" id="{EBE24653-3585-3CE1-4E82-89F150A961C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743159" y="1986079"/>
                    <a:ext cx="157917" cy="215444"/>
                  </a:xfrm>
                  <a:prstGeom prst="rect">
                    <a:avLst/>
                  </a:prstGeom>
                  <a:blipFill>
                    <a:blip r:embed="rId17"/>
                    <a:stretch>
                      <a:fillRect l="-28000" r="-24000" b="-571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2" name="TextBox 31">
                    <a:extLst>
                      <a:ext uri="{FF2B5EF4-FFF2-40B4-BE49-F238E27FC236}">
                        <a16:creationId xmlns:a16="http://schemas.microsoft.com/office/drawing/2014/main" id="{66B0999B-E403-6714-53AD-6B0A643243E9}"/>
                      </a:ext>
                    </a:extLst>
                  </p:cNvPr>
                  <p:cNvSpPr txBox="1"/>
                  <p:nvPr/>
                </p:nvSpPr>
                <p:spPr>
                  <a:xfrm>
                    <a:off x="7138873" y="1614917"/>
                    <a:ext cx="421853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𝐺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32" name="TextBox 31">
                    <a:extLst>
                      <a:ext uri="{FF2B5EF4-FFF2-40B4-BE49-F238E27FC236}">
                        <a16:creationId xmlns:a16="http://schemas.microsoft.com/office/drawing/2014/main" id="{66B0999B-E403-6714-53AD-6B0A643243E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138873" y="1614917"/>
                    <a:ext cx="421853" cy="215444"/>
                  </a:xfrm>
                  <a:prstGeom prst="rect">
                    <a:avLst/>
                  </a:prstGeom>
                  <a:blipFill>
                    <a:blip r:embed="rId18"/>
                    <a:stretch>
                      <a:fillRect b="-571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3" name="TextBox 32">
                    <a:extLst>
                      <a:ext uri="{FF2B5EF4-FFF2-40B4-BE49-F238E27FC236}">
                        <a16:creationId xmlns:a16="http://schemas.microsoft.com/office/drawing/2014/main" id="{A98524D0-0D26-B4D9-A6B1-A2D149666758}"/>
                      </a:ext>
                    </a:extLst>
                  </p:cNvPr>
                  <p:cNvSpPr txBox="1"/>
                  <p:nvPr/>
                </p:nvSpPr>
                <p:spPr>
                  <a:xfrm>
                    <a:off x="6035348" y="1566763"/>
                    <a:ext cx="243563" cy="215444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ID" sz="1400" b="0" i="1" smtClean="0">
                              <a:latin typeface="Cambria Math" panose="02040503050406030204" pitchFamily="18" charset="0"/>
                            </a:rPr>
                            <m:t>𝐻</m:t>
                          </m:r>
                        </m:oMath>
                      </m:oMathPara>
                    </a14:m>
                    <a:endParaRPr lang="en-ID" sz="1400" dirty="0"/>
                  </a:p>
                </p:txBody>
              </p:sp>
            </mc:Choice>
            <mc:Fallback xmlns="">
              <p:sp>
                <p:nvSpPr>
                  <p:cNvPr id="33" name="TextBox 32">
                    <a:extLst>
                      <a:ext uri="{FF2B5EF4-FFF2-40B4-BE49-F238E27FC236}">
                        <a16:creationId xmlns:a16="http://schemas.microsoft.com/office/drawing/2014/main" id="{A98524D0-0D26-B4D9-A6B1-A2D149666758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035348" y="1566763"/>
                    <a:ext cx="243563" cy="215444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 l="-2500" b="-571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sp>
        <p:nvSpPr>
          <p:cNvPr id="36" name="Rectangle 35"/>
          <p:cNvSpPr/>
          <p:nvPr/>
        </p:nvSpPr>
        <p:spPr>
          <a:xfrm>
            <a:off x="137936" y="824570"/>
            <a:ext cx="72158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Volume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suatu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benda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ukuran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untuk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menyatakan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besarnya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ruangan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diperlukan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bagi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benda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tersebut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7" name="Rectangle: Rounded Corners 10">
                <a:extLst>
                  <a:ext uri="{FF2B5EF4-FFF2-40B4-BE49-F238E27FC236}">
                    <a16:creationId xmlns:a16="http://schemas.microsoft.com/office/drawing/2014/main" id="{F39CCFCE-774B-11FB-251C-8F6A91D067AD}"/>
                  </a:ext>
                </a:extLst>
              </p:cNvPr>
              <p:cNvSpPr/>
              <p:nvPr/>
            </p:nvSpPr>
            <p:spPr>
              <a:xfrm>
                <a:off x="4931016" y="3687064"/>
                <a:ext cx="2765184" cy="673210"/>
              </a:xfrm>
              <a:prstGeom prst="round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ID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Volume</m:t>
                      </m:r>
                      <m:r>
                        <a:rPr lang="en-ID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ID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ID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ID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𝑠</m:t>
                      </m:r>
                      <m:r>
                        <a:rPr lang="en-ID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ID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𝑠</m:t>
                      </m:r>
                      <m:r>
                        <a:rPr lang="en-ID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ID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ID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𝑠</m:t>
                          </m:r>
                        </m:e>
                        <m:sup>
                          <m:r>
                            <a:rPr lang="en-ID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ID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37" name="Rectangle: Rounded Corners 10">
                <a:extLst>
                  <a:ext uri="{FF2B5EF4-FFF2-40B4-BE49-F238E27FC236}">
                    <a16:creationId xmlns:a16="http://schemas.microsoft.com/office/drawing/2014/main" id="{F39CCFCE-774B-11FB-251C-8F6A91D067A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1016" y="3687064"/>
                <a:ext cx="2765184" cy="673210"/>
              </a:xfrm>
              <a:prstGeom prst="round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8" name="Rectangle: Rounded Corners 10">
                <a:extLst>
                  <a:ext uri="{FF2B5EF4-FFF2-40B4-BE49-F238E27FC236}">
                    <a16:creationId xmlns:a16="http://schemas.microsoft.com/office/drawing/2014/main" id="{F39CCFCE-774B-11FB-251C-8F6A91D067AD}"/>
                  </a:ext>
                </a:extLst>
              </p:cNvPr>
              <p:cNvSpPr/>
              <p:nvPr/>
            </p:nvSpPr>
            <p:spPr>
              <a:xfrm>
                <a:off x="1151811" y="3691031"/>
                <a:ext cx="2561771" cy="673210"/>
              </a:xfrm>
              <a:prstGeom prst="round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ID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Volume</m:t>
                      </m:r>
                      <m:r>
                        <a:rPr lang="en-ID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ID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ID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ID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𝑙</m:t>
                      </m:r>
                      <m:r>
                        <a:rPr lang="en-ID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ID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</m:oMath>
                  </m:oMathPara>
                </a14:m>
                <a:endParaRPr lang="en-ID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38" name="Rectangle: Rounded Corners 10">
                <a:extLst>
                  <a:ext uri="{FF2B5EF4-FFF2-40B4-BE49-F238E27FC236}">
                    <a16:creationId xmlns:a16="http://schemas.microsoft.com/office/drawing/2014/main" id="{F39CCFCE-774B-11FB-251C-8F6A91D067A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1811" y="3691031"/>
                <a:ext cx="2561771" cy="673210"/>
              </a:xfrm>
              <a:prstGeom prst="round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8838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7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7" grpId="0" animBg="1"/>
      <p:bldP spid="3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84EE5B0-D792-960D-AD6D-38C70B0CF8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71" y="78543"/>
            <a:ext cx="5761629" cy="96920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01C5758-3153-5C9E-AC25-ED171E7D816A}"/>
              </a:ext>
            </a:extLst>
          </p:cNvPr>
          <p:cNvSpPr txBox="1"/>
          <p:nvPr/>
        </p:nvSpPr>
        <p:spPr>
          <a:xfrm>
            <a:off x="422492" y="387054"/>
            <a:ext cx="487680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9.5 </a:t>
            </a:r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Luas </a:t>
            </a:r>
            <a:r>
              <a:rPr lang="en-US" sz="21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Permukaan</a:t>
            </a:r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Volume Prisma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598DAF-6BDF-800F-92BF-5A391DFA9D1A}"/>
              </a:ext>
            </a:extLst>
          </p:cNvPr>
          <p:cNvSpPr txBox="1"/>
          <p:nvPr/>
        </p:nvSpPr>
        <p:spPr>
          <a:xfrm>
            <a:off x="228599" y="1200150"/>
            <a:ext cx="571500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Kita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dapat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membuat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prisma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segitiga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dengan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memotong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balok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80603" y="1603631"/>
            <a:ext cx="3128314" cy="2374215"/>
            <a:chOff x="80603" y="1569135"/>
            <a:chExt cx="3128314" cy="2374215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C493134-A3AC-8048-1175-3303CEC1CFC6}"/>
                </a:ext>
              </a:extLst>
            </p:cNvPr>
            <p:cNvSpPr/>
            <p:nvPr/>
          </p:nvSpPr>
          <p:spPr>
            <a:xfrm>
              <a:off x="327465" y="2269568"/>
              <a:ext cx="1524000" cy="1447800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45872150-8894-DD75-C89A-CCEE4DF1C4EF}"/>
                </a:ext>
              </a:extLst>
            </p:cNvPr>
            <p:cNvCxnSpPr/>
            <p:nvPr/>
          </p:nvCxnSpPr>
          <p:spPr>
            <a:xfrm flipV="1">
              <a:off x="1851465" y="3031568"/>
              <a:ext cx="990600" cy="685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4803E916-8F5E-B55C-69B7-D73C24ED3426}"/>
                </a:ext>
              </a:extLst>
            </p:cNvPr>
            <p:cNvCxnSpPr/>
            <p:nvPr/>
          </p:nvCxnSpPr>
          <p:spPr>
            <a:xfrm flipV="1">
              <a:off x="2842065" y="1736168"/>
              <a:ext cx="0" cy="1295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8D836F4A-738F-F536-123A-614B5C1539CF}"/>
                </a:ext>
              </a:extLst>
            </p:cNvPr>
            <p:cNvCxnSpPr/>
            <p:nvPr/>
          </p:nvCxnSpPr>
          <p:spPr>
            <a:xfrm flipV="1">
              <a:off x="1851465" y="1736168"/>
              <a:ext cx="990600" cy="533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3A3AF40F-9B9E-A1D9-9B66-09C705E0AEF6}"/>
                </a:ext>
              </a:extLst>
            </p:cNvPr>
            <p:cNvCxnSpPr/>
            <p:nvPr/>
          </p:nvCxnSpPr>
          <p:spPr>
            <a:xfrm flipV="1">
              <a:off x="327465" y="1736168"/>
              <a:ext cx="2514600" cy="533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C311C638-AEDE-CF52-94D4-5325140FC605}"/>
                </a:ext>
              </a:extLst>
            </p:cNvPr>
            <p:cNvCxnSpPr/>
            <p:nvPr/>
          </p:nvCxnSpPr>
          <p:spPr>
            <a:xfrm flipV="1">
              <a:off x="327465" y="3031568"/>
              <a:ext cx="2514600" cy="685800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2D6D0733-2F8E-9B03-054D-1DB03E1AB4E0}"/>
                    </a:ext>
                  </a:extLst>
                </p:cNvPr>
                <p:cNvSpPr txBox="1"/>
                <p:nvPr/>
              </p:nvSpPr>
              <p:spPr>
                <a:xfrm>
                  <a:off x="80603" y="3709179"/>
                  <a:ext cx="350127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2D6D0733-2F8E-9B03-054D-1DB03E1AB4E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0603" y="3709179"/>
                  <a:ext cx="350127" cy="215444"/>
                </a:xfrm>
                <a:prstGeom prst="rect">
                  <a:avLst/>
                </a:prstGeom>
                <a:blipFill>
                  <a:blip r:embed="rId3"/>
                  <a:stretch>
                    <a:fillRect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5F072FE6-CC3F-74B1-D680-335EE22C001B}"/>
                    </a:ext>
                  </a:extLst>
                </p:cNvPr>
                <p:cNvSpPr txBox="1"/>
                <p:nvPr/>
              </p:nvSpPr>
              <p:spPr>
                <a:xfrm>
                  <a:off x="1788858" y="3727906"/>
                  <a:ext cx="125214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5F072FE6-CC3F-74B1-D680-335EE22C001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88858" y="3727906"/>
                  <a:ext cx="125214" cy="215444"/>
                </a:xfrm>
                <a:prstGeom prst="rect">
                  <a:avLst/>
                </a:prstGeom>
                <a:blipFill>
                  <a:blip r:embed="rId4"/>
                  <a:stretch>
                    <a:fillRect l="-47619" r="-38095" b="-277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BB9103D5-D4E8-00ED-B47A-DFB0CB010DAF}"/>
                    </a:ext>
                  </a:extLst>
                </p:cNvPr>
                <p:cNvSpPr txBox="1"/>
                <p:nvPr/>
              </p:nvSpPr>
              <p:spPr>
                <a:xfrm>
                  <a:off x="2709382" y="2922828"/>
                  <a:ext cx="499535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BB9103D5-D4E8-00ED-B47A-DFB0CB010DA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09382" y="2922828"/>
                  <a:ext cx="499535" cy="215444"/>
                </a:xfrm>
                <a:prstGeom prst="rect">
                  <a:avLst/>
                </a:prstGeom>
                <a:blipFill>
                  <a:blip r:embed="rId5"/>
                  <a:stretch>
                    <a:fillRect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EA573050-70CC-5A50-2DDA-46BA4834F767}"/>
                    </a:ext>
                  </a:extLst>
                </p:cNvPr>
                <p:cNvSpPr txBox="1"/>
                <p:nvPr/>
              </p:nvSpPr>
              <p:spPr>
                <a:xfrm>
                  <a:off x="2899391" y="1569135"/>
                  <a:ext cx="119518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𝐹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EA573050-70CC-5A50-2DDA-46BA4834F76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99391" y="1569135"/>
                  <a:ext cx="119518" cy="215444"/>
                </a:xfrm>
                <a:prstGeom prst="rect">
                  <a:avLst/>
                </a:prstGeom>
                <a:blipFill>
                  <a:blip r:embed="rId6"/>
                  <a:stretch>
                    <a:fillRect l="-52632" r="-47368"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373892C8-DF2E-6822-8BB8-C14B240923A1}"/>
                    </a:ext>
                  </a:extLst>
                </p:cNvPr>
                <p:cNvSpPr txBox="1"/>
                <p:nvPr/>
              </p:nvSpPr>
              <p:spPr>
                <a:xfrm>
                  <a:off x="176709" y="2031132"/>
                  <a:ext cx="157917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sz="1400" b="0" i="1" smtClean="0">
                            <a:latin typeface="Cambria Math" panose="02040503050406030204" pitchFamily="18" charset="0"/>
                          </a:rPr>
                          <m:t>𝐸</m:t>
                        </m:r>
                      </m:oMath>
                    </m:oMathPara>
                  </a14:m>
                  <a:endParaRPr lang="en-ID" sz="1400" dirty="0"/>
                </a:p>
              </p:txBody>
            </p:sp>
          </mc:Choice>
          <mc:Fallback xmlns=""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373892C8-DF2E-6822-8BB8-C14B240923A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6709" y="2031132"/>
                  <a:ext cx="157917" cy="215444"/>
                </a:xfrm>
                <a:prstGeom prst="rect">
                  <a:avLst/>
                </a:prstGeom>
                <a:blipFill>
                  <a:blip r:embed="rId7"/>
                  <a:stretch>
                    <a:fillRect l="-26923" r="-19231"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77885167-9FAD-04A7-13CA-02355FE5A4C6}"/>
              </a:ext>
            </a:extLst>
          </p:cNvPr>
          <p:cNvSpPr txBox="1"/>
          <p:nvPr/>
        </p:nvSpPr>
        <p:spPr>
          <a:xfrm>
            <a:off x="3127489" y="1569135"/>
            <a:ext cx="591402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Secara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umum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prisma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tegak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benda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alas dan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tutupnya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mempunyai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bentuk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dan masing-masing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terletak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pada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bidang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sejajar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bidang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sisi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tegak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lain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berbentuk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persegi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panjang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8A290BE-2EC5-0086-C95D-EB63CF9A9ABA}"/>
              </a:ext>
            </a:extLst>
          </p:cNvPr>
          <p:cNvSpPr txBox="1"/>
          <p:nvPr/>
        </p:nvSpPr>
        <p:spPr>
          <a:xfrm>
            <a:off x="3124200" y="2676953"/>
            <a:ext cx="578109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Tinggi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prisma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adalah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ukuran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panjang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yang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tegak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lurus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terhadap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alas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ID" sz="1600" dirty="0" err="1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Perhatikan</a:t>
            </a:r>
            <a:r>
              <a:rPr lang="en-ID" sz="1600" dirty="0" smtClean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bahwa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potongan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prisma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sejajar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alas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atau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tutup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selalu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membentuk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D" sz="1600" dirty="0" err="1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segitiga</a:t>
            </a:r>
            <a:r>
              <a:rPr lang="en-ID" sz="1600" dirty="0">
                <a:solidFill>
                  <a:srgbClr val="231F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D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Rectangle: Rounded Corners 10">
                <a:extLst>
                  <a:ext uri="{FF2B5EF4-FFF2-40B4-BE49-F238E27FC236}">
                    <a16:creationId xmlns:a16="http://schemas.microsoft.com/office/drawing/2014/main" id="{F39CCFCE-774B-11FB-251C-8F6A91D067AD}"/>
                  </a:ext>
                </a:extLst>
              </p:cNvPr>
              <p:cNvSpPr/>
              <p:nvPr/>
            </p:nvSpPr>
            <p:spPr>
              <a:xfrm>
                <a:off x="4005551" y="3668506"/>
                <a:ext cx="3876098" cy="581226"/>
              </a:xfrm>
              <a:prstGeom prst="round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ID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Volume</m:t>
                      </m:r>
                      <m:r>
                        <a:rPr lang="en-ID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ID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prisma</m:t>
                      </m:r>
                      <m:r>
                        <a:rPr lang="en-ID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ID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Luas</m:t>
                      </m:r>
                      <m:r>
                        <a:rPr lang="en-ID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ID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alas</m:t>
                      </m:r>
                      <m:r>
                        <a:rPr lang="en-ID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m:rPr>
                          <m:sty m:val="p"/>
                        </m:rPr>
                        <a:rPr lang="en-ID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tinggi</m:t>
                      </m:r>
                    </m:oMath>
                  </m:oMathPara>
                </a14:m>
                <a:endParaRPr lang="en-ID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1" name="Rectangle: Rounded Corners 10">
                <a:extLst>
                  <a:ext uri="{FF2B5EF4-FFF2-40B4-BE49-F238E27FC236}">
                    <a16:creationId xmlns:a16="http://schemas.microsoft.com/office/drawing/2014/main" id="{F39CCFCE-774B-11FB-251C-8F6A91D067A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5551" y="3668506"/>
                <a:ext cx="3876098" cy="581226"/>
              </a:xfrm>
              <a:prstGeom prst="round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793364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7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26" grpId="0"/>
      <p:bldP spid="28" grpId="0"/>
      <p:bldP spid="2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4056</TotalTime>
  <Words>1101</Words>
  <Application>Microsoft Office PowerPoint</Application>
  <PresentationFormat>On-screen Show (16:9)</PresentationFormat>
  <Paragraphs>287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30" baseType="lpstr">
      <vt:lpstr>Arial</vt:lpstr>
      <vt:lpstr>Arial Black</vt:lpstr>
      <vt:lpstr>Calibri</vt:lpstr>
      <vt:lpstr>Cambria Math</vt:lpstr>
      <vt:lpstr>ＭＳ Ｐゴシック</vt:lpstr>
      <vt:lpstr>Times New Roman</vt:lpstr>
      <vt:lpstr>Wingdings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Riski Candra</cp:lastModifiedBy>
  <cp:revision>142</cp:revision>
  <dcterms:created xsi:type="dcterms:W3CDTF">2022-01-17T01:37:52Z</dcterms:created>
  <dcterms:modified xsi:type="dcterms:W3CDTF">2022-07-15T06:51:06Z</dcterms:modified>
</cp:coreProperties>
</file>